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8" r:id="rId1"/>
  </p:sldMasterIdLst>
  <p:notesMasterIdLst>
    <p:notesMasterId r:id="rId5"/>
  </p:notesMasterIdLst>
  <p:sldIdLst>
    <p:sldId id="271" r:id="rId2"/>
    <p:sldId id="265" r:id="rId3"/>
    <p:sldId id="266" r:id="rId4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816" autoAdjust="0"/>
  </p:normalViewPr>
  <p:slideViewPr>
    <p:cSldViewPr>
      <p:cViewPr varScale="1">
        <p:scale>
          <a:sx n="128" d="100"/>
          <a:sy n="128" d="100"/>
        </p:scale>
        <p:origin x="-99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B921E1-AC51-42F3-B5DB-A2A75EE45257}" type="datetimeFigureOut">
              <a:rPr kumimoji="1" lang="ja-JP" altLang="en-US" smtClean="0"/>
              <a:t>12/10/31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067D88-5BBF-488D-8EB3-D654538110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8227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7679CD-EEB9-4660-B82E-0F1F83CF56A5}" type="datetime1">
              <a:rPr lang="ja-JP" altLang="en-US" smtClean="0"/>
              <a:t>12/10/31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A81E6-5635-4455-AF71-2FAAAD3588A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34217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AA6299-DFE8-480E-9DBB-EA5460712FEF}" type="datetime1">
              <a:rPr lang="ja-JP" altLang="en-US" smtClean="0"/>
              <a:t>12/10/31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DF5A3-D44D-477D-B023-BED9315A5D3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51257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9319BC-C29A-4557-B9DF-5C91E9CD2DB6}" type="datetime1">
              <a:rPr lang="ja-JP" altLang="en-US" smtClean="0"/>
              <a:t>12/10/31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92A305-492E-4397-B08A-CA5C7C79737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62886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585BA-CF21-492C-9C97-3F524BF5DC94}" type="datetime1">
              <a:rPr lang="ja-JP" altLang="en-US" smtClean="0"/>
              <a:t>12/10/31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B7D0DD-A664-465B-A163-728C398F245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9237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A8F77-51F6-4373-A338-46DBF71891F0}" type="datetime1">
              <a:rPr lang="ja-JP" altLang="en-US" smtClean="0"/>
              <a:t>12/10/31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9D655-A2AD-4C39-8295-84D74DC4C78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49449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677954-5D13-4DFB-9A6B-127A5F543529}" type="datetime1">
              <a:rPr lang="ja-JP" altLang="en-US" smtClean="0"/>
              <a:t>12/10/31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B79353-8A3E-45D1-A434-15AA7C97433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2804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C4FD8C-0716-468A-B9ED-0A86BF557690}" type="datetime1">
              <a:rPr lang="ja-JP" altLang="en-US" smtClean="0"/>
              <a:t>12/10/31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E0D73-97F0-4DCE-BD2B-5C83764F6B6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58142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CEFA3-013E-47F3-ADEA-1820A08CC16C}" type="datetime1">
              <a:rPr lang="ja-JP" altLang="en-US" smtClean="0"/>
              <a:t>12/10/31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73DF0F-52D2-437E-A3DA-5B194A3F0ED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36780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575098-4CE1-41FF-8027-7650A3DDF0C9}" type="datetime1">
              <a:rPr lang="ja-JP" altLang="en-US" smtClean="0"/>
              <a:t>12/10/31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636EEF-7009-4ADB-8466-4FF08BEDE7B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07600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CBC72-CA69-4A4C-BB79-67936DB11F37}" type="datetime1">
              <a:rPr lang="ja-JP" altLang="en-US" smtClean="0"/>
              <a:t>12/10/31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D1FBD7-BE90-4590-9204-FC37112CFE0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10075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EE7475-D442-4796-8B20-186F09C138E9}" type="datetime1">
              <a:rPr lang="ja-JP" altLang="en-US" smtClean="0"/>
              <a:t>12/10/31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6FF85-96DD-4B41-A3B1-E0E687932BE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00165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2E3BA30-7A67-4191-B542-1267D06E716F}" type="datetime1">
              <a:rPr lang="ja-JP" altLang="en-US" smtClean="0"/>
              <a:t>12/10/31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40AA26F-718F-4123-A9A4-2FFCC997570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dirty="0"/>
              <a:t>Network awareness in a multiple-network environment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Hidetoshi Yokota</a:t>
            </a:r>
          </a:p>
          <a:p>
            <a:r>
              <a:rPr lang="en-US" altLang="ja-JP" dirty="0" smtClean="0"/>
              <a:t>KDDI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17976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正方形/長方形 36"/>
          <p:cNvSpPr/>
          <p:nvPr/>
        </p:nvSpPr>
        <p:spPr>
          <a:xfrm>
            <a:off x="4757738" y="2495550"/>
            <a:ext cx="2478087" cy="100545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1" name="正方形/長方形 30"/>
          <p:cNvSpPr/>
          <p:nvPr/>
        </p:nvSpPr>
        <p:spPr>
          <a:xfrm>
            <a:off x="5651500" y="1322388"/>
            <a:ext cx="2476500" cy="121126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052" name="タイトル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/>
          <a:lstStyle/>
          <a:p>
            <a:r>
              <a:rPr lang="en-US" altLang="ja-JP" dirty="0" smtClean="0"/>
              <a:t>Network-aware </a:t>
            </a:r>
            <a:r>
              <a:rPr lang="en-US" altLang="ja-JP" dirty="0" err="1" smtClean="0"/>
              <a:t>Webapps</a:t>
            </a:r>
            <a:endParaRPr lang="ja-JP" altLang="en-US" dirty="0" smtClean="0"/>
          </a:p>
        </p:txBody>
      </p:sp>
      <p:sp>
        <p:nvSpPr>
          <p:cNvPr id="3077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850" y="1417638"/>
            <a:ext cx="4533900" cy="5251450"/>
          </a:xfrm>
        </p:spPr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en-US" altLang="ja-JP" sz="2800" dirty="0" smtClean="0"/>
              <a:t>Choose the right I/F (e.g., 3G, LTE and </a:t>
            </a:r>
            <a:r>
              <a:rPr lang="en-US" altLang="ja-JP" sz="2800" dirty="0" err="1" smtClean="0"/>
              <a:t>WiFi</a:t>
            </a:r>
            <a:r>
              <a:rPr lang="en-US" altLang="ja-JP" sz="2800" dirty="0" smtClean="0"/>
              <a:t>)</a:t>
            </a:r>
          </a:p>
          <a:p>
            <a:pPr lvl="1">
              <a:defRPr/>
            </a:pPr>
            <a:r>
              <a:rPr lang="en-US" altLang="ja-JP" dirty="0" smtClean="0"/>
              <a:t>By content type</a:t>
            </a:r>
          </a:p>
          <a:p>
            <a:pPr lvl="1">
              <a:defRPr/>
            </a:pPr>
            <a:r>
              <a:rPr lang="en-US" altLang="ja-JP" dirty="0" smtClean="0"/>
              <a:t>By URL</a:t>
            </a:r>
          </a:p>
          <a:p>
            <a:pPr>
              <a:defRPr/>
            </a:pPr>
            <a:r>
              <a:rPr lang="en-US" altLang="ja-JP" sz="2800" dirty="0" smtClean="0"/>
              <a:t>Choose the right content based on the network interface</a:t>
            </a:r>
          </a:p>
          <a:p>
            <a:pPr lvl="1">
              <a:defRPr/>
            </a:pPr>
            <a:r>
              <a:rPr lang="en-US" altLang="ja-JP" dirty="0" smtClean="0"/>
              <a:t>High </a:t>
            </a:r>
            <a:r>
              <a:rPr lang="en-US" altLang="ja-JP" dirty="0"/>
              <a:t>q</a:t>
            </a:r>
            <a:r>
              <a:rPr lang="en-US" altLang="ja-JP" dirty="0" smtClean="0"/>
              <a:t>uality content is selected when </a:t>
            </a:r>
            <a:r>
              <a:rPr lang="en-US" altLang="ja-JP" dirty="0" err="1" smtClean="0"/>
              <a:t>WiFi</a:t>
            </a:r>
            <a:r>
              <a:rPr lang="en-US" altLang="ja-JP" dirty="0"/>
              <a:t> </a:t>
            </a:r>
            <a:r>
              <a:rPr lang="en-US" altLang="ja-JP" dirty="0" smtClean="0"/>
              <a:t>is used</a:t>
            </a:r>
          </a:p>
          <a:p>
            <a:pPr>
              <a:defRPr/>
            </a:pPr>
            <a:r>
              <a:rPr lang="en-US" altLang="ja-JP" sz="2800" dirty="0" smtClean="0"/>
              <a:t>Adjust traffic volume according to the interface usage</a:t>
            </a:r>
          </a:p>
          <a:p>
            <a:pPr lvl="1">
              <a:defRPr/>
            </a:pPr>
            <a:r>
              <a:rPr lang="en-US" altLang="ja-JP" dirty="0" smtClean="0"/>
              <a:t>Skip downloading when the NW I/F is heavily used</a:t>
            </a:r>
          </a:p>
          <a:p>
            <a:pPr>
              <a:defRPr/>
            </a:pPr>
            <a:r>
              <a:rPr lang="en-US" altLang="ja-JP" sz="2800" dirty="0" smtClean="0"/>
              <a:t>Adjust traffic volume according to the network condition</a:t>
            </a:r>
          </a:p>
          <a:p>
            <a:pPr lvl="1">
              <a:defRPr/>
            </a:pPr>
            <a:r>
              <a:rPr lang="en-US" altLang="ja-JP" dirty="0" smtClean="0"/>
              <a:t>Skip downloading when packet loss rate is high</a:t>
            </a:r>
            <a:endParaRPr lang="ja-JP" altLang="en-US" dirty="0" smtClean="0"/>
          </a:p>
        </p:txBody>
      </p:sp>
      <p:sp>
        <p:nvSpPr>
          <p:cNvPr id="2" name="円柱 1"/>
          <p:cNvSpPr/>
          <p:nvPr/>
        </p:nvSpPr>
        <p:spPr>
          <a:xfrm>
            <a:off x="7308850" y="4668838"/>
            <a:ext cx="215900" cy="792162"/>
          </a:xfrm>
          <a:prstGeom prst="can">
            <a:avLst/>
          </a:prstGeom>
          <a:gradFill flip="none" rotWithShape="1">
            <a:lin ang="0" scaled="1"/>
            <a:tileRect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" name="円柱 5"/>
          <p:cNvSpPr/>
          <p:nvPr/>
        </p:nvSpPr>
        <p:spPr>
          <a:xfrm>
            <a:off x="7596188" y="4668838"/>
            <a:ext cx="215900" cy="792162"/>
          </a:xfrm>
          <a:prstGeom prst="can">
            <a:avLst/>
          </a:prstGeom>
          <a:gradFill flip="none" rotWithShape="1">
            <a:lin ang="0" scaled="1"/>
            <a:tileRect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" name="円柱 7"/>
          <p:cNvSpPr/>
          <p:nvPr/>
        </p:nvSpPr>
        <p:spPr>
          <a:xfrm>
            <a:off x="8388350" y="4668838"/>
            <a:ext cx="215900" cy="792162"/>
          </a:xfrm>
          <a:prstGeom prst="can">
            <a:avLst/>
          </a:prstGeom>
          <a:gradFill flip="none" rotWithShape="1">
            <a:lin ang="0" scaled="1"/>
            <a:tileRect/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057" name="テキスト ボックス 2"/>
          <p:cNvSpPr txBox="1">
            <a:spLocks noChangeArrowheads="1"/>
          </p:cNvSpPr>
          <p:nvPr/>
        </p:nvSpPr>
        <p:spPr bwMode="auto">
          <a:xfrm>
            <a:off x="5940425" y="1524000"/>
            <a:ext cx="18510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/>
              <a:t>&lt;h1&gt; …    &lt;/h1&gt;</a:t>
            </a:r>
            <a:endParaRPr lang="ja-JP" altLang="en-US"/>
          </a:p>
        </p:txBody>
      </p:sp>
      <p:sp>
        <p:nvSpPr>
          <p:cNvPr id="2058" name="テキスト ボックス 9"/>
          <p:cNvSpPr txBox="1">
            <a:spLocks noChangeArrowheads="1"/>
          </p:cNvSpPr>
          <p:nvPr/>
        </p:nvSpPr>
        <p:spPr bwMode="auto">
          <a:xfrm>
            <a:off x="5940425" y="1752600"/>
            <a:ext cx="19542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/>
              <a:t>&lt;video&gt; &lt;/video&gt;</a:t>
            </a:r>
            <a:endParaRPr lang="ja-JP" altLang="en-US"/>
          </a:p>
        </p:txBody>
      </p:sp>
      <p:sp>
        <p:nvSpPr>
          <p:cNvPr id="2059" name="テキスト ボックス 10"/>
          <p:cNvSpPr txBox="1">
            <a:spLocks noChangeArrowheads="1"/>
          </p:cNvSpPr>
          <p:nvPr/>
        </p:nvSpPr>
        <p:spPr bwMode="auto">
          <a:xfrm>
            <a:off x="5905500" y="1978025"/>
            <a:ext cx="19796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/>
              <a:t>&lt;audio&gt; &lt;/audio&gt;</a:t>
            </a:r>
            <a:endParaRPr lang="ja-JP" altLang="en-US"/>
          </a:p>
        </p:txBody>
      </p:sp>
      <p:sp>
        <p:nvSpPr>
          <p:cNvPr id="2060" name="テキスト ボックス 11"/>
          <p:cNvSpPr txBox="1">
            <a:spLocks noChangeArrowheads="1"/>
          </p:cNvSpPr>
          <p:nvPr/>
        </p:nvSpPr>
        <p:spPr bwMode="auto">
          <a:xfrm>
            <a:off x="4976813" y="2981325"/>
            <a:ext cx="197451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dirty="0"/>
              <a:t>&lt;a </a:t>
            </a:r>
            <a:r>
              <a:rPr lang="en-US" altLang="ja-JP" dirty="0" err="1"/>
              <a:t>href</a:t>
            </a:r>
            <a:r>
              <a:rPr lang="en-US" altLang="ja-JP" dirty="0" smtClean="0"/>
              <a:t>=</a:t>
            </a:r>
            <a:r>
              <a:rPr lang="en-US" altLang="ja-JP" dirty="0" err="1" smtClean="0"/>
              <a:t>xyz</a:t>
            </a:r>
            <a:r>
              <a:rPr lang="en-US" altLang="ja-JP" dirty="0" err="1" smtClean="0"/>
              <a:t>.htm</a:t>
            </a:r>
            <a:r>
              <a:rPr lang="en-US" altLang="ja-JP" dirty="0"/>
              <a:t>&gt;</a:t>
            </a:r>
            <a:endParaRPr lang="ja-JP" altLang="en-US" dirty="0"/>
          </a:p>
        </p:txBody>
      </p:sp>
      <p:sp>
        <p:nvSpPr>
          <p:cNvPr id="2061" name="テキスト ボックス 12"/>
          <p:cNvSpPr txBox="1">
            <a:spLocks noChangeArrowheads="1"/>
          </p:cNvSpPr>
          <p:nvPr/>
        </p:nvSpPr>
        <p:spPr bwMode="auto">
          <a:xfrm>
            <a:off x="4976813" y="2701925"/>
            <a:ext cx="200044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dirty="0"/>
              <a:t>&lt;a </a:t>
            </a:r>
            <a:r>
              <a:rPr lang="en-US" altLang="ja-JP" dirty="0" err="1"/>
              <a:t>href</a:t>
            </a:r>
            <a:r>
              <a:rPr lang="en-US" altLang="ja-JP" dirty="0"/>
              <a:t>=</a:t>
            </a:r>
            <a:r>
              <a:rPr lang="en-US" altLang="ja-JP" dirty="0" err="1" smtClean="0"/>
              <a:t>abc.htm</a:t>
            </a:r>
            <a:r>
              <a:rPr lang="en-US" altLang="ja-JP" dirty="0"/>
              <a:t>&gt;</a:t>
            </a:r>
            <a:endParaRPr lang="ja-JP" altLang="en-US" dirty="0"/>
          </a:p>
        </p:txBody>
      </p:sp>
      <p:sp>
        <p:nvSpPr>
          <p:cNvPr id="4" name="フリーフォーム 3"/>
          <p:cNvSpPr/>
          <p:nvPr/>
        </p:nvSpPr>
        <p:spPr>
          <a:xfrm>
            <a:off x="6916738" y="2851150"/>
            <a:ext cx="1512887" cy="1824038"/>
          </a:xfrm>
          <a:custGeom>
            <a:avLst/>
            <a:gdLst>
              <a:gd name="connsiteX0" fmla="*/ 0 w 363960"/>
              <a:gd name="connsiteY0" fmla="*/ 0 h 1415441"/>
              <a:gd name="connsiteX1" fmla="*/ 200417 w 363960"/>
              <a:gd name="connsiteY1" fmla="*/ 162839 h 1415441"/>
              <a:gd name="connsiteX2" fmla="*/ 350729 w 363960"/>
              <a:gd name="connsiteY2" fmla="*/ 576198 h 1415441"/>
              <a:gd name="connsiteX3" fmla="*/ 350729 w 363960"/>
              <a:gd name="connsiteY3" fmla="*/ 977031 h 1415441"/>
              <a:gd name="connsiteX4" fmla="*/ 300625 w 363960"/>
              <a:gd name="connsiteY4" fmla="*/ 1415441 h 1415441"/>
              <a:gd name="connsiteX0" fmla="*/ 0 w 389282"/>
              <a:gd name="connsiteY0" fmla="*/ 0 h 1377493"/>
              <a:gd name="connsiteX1" fmla="*/ 200417 w 389282"/>
              <a:gd name="connsiteY1" fmla="*/ 162839 h 1377493"/>
              <a:gd name="connsiteX2" fmla="*/ 350729 w 389282"/>
              <a:gd name="connsiteY2" fmla="*/ 576198 h 1377493"/>
              <a:gd name="connsiteX3" fmla="*/ 350729 w 389282"/>
              <a:gd name="connsiteY3" fmla="*/ 977031 h 1377493"/>
              <a:gd name="connsiteX4" fmla="*/ 385049 w 389282"/>
              <a:gd name="connsiteY4" fmla="*/ 1377493 h 1377493"/>
              <a:gd name="connsiteX0" fmla="*/ 0 w 385049"/>
              <a:gd name="connsiteY0" fmla="*/ 0 h 1377493"/>
              <a:gd name="connsiteX1" fmla="*/ 200417 w 385049"/>
              <a:gd name="connsiteY1" fmla="*/ 162839 h 1377493"/>
              <a:gd name="connsiteX2" fmla="*/ 350729 w 385049"/>
              <a:gd name="connsiteY2" fmla="*/ 576198 h 1377493"/>
              <a:gd name="connsiteX3" fmla="*/ 350729 w 385049"/>
              <a:gd name="connsiteY3" fmla="*/ 977031 h 1377493"/>
              <a:gd name="connsiteX4" fmla="*/ 385049 w 385049"/>
              <a:gd name="connsiteY4" fmla="*/ 1377493 h 1377493"/>
              <a:gd name="connsiteX0" fmla="*/ 0 w 385049"/>
              <a:gd name="connsiteY0" fmla="*/ 0 h 1377493"/>
              <a:gd name="connsiteX1" fmla="*/ 200417 w 385049"/>
              <a:gd name="connsiteY1" fmla="*/ 162839 h 1377493"/>
              <a:gd name="connsiteX2" fmla="*/ 350729 w 385049"/>
              <a:gd name="connsiteY2" fmla="*/ 576198 h 1377493"/>
              <a:gd name="connsiteX3" fmla="*/ 385049 w 385049"/>
              <a:gd name="connsiteY3" fmla="*/ 1377493 h 137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5049" h="1377493">
                <a:moveTo>
                  <a:pt x="0" y="0"/>
                </a:moveTo>
                <a:cubicBezTo>
                  <a:pt x="70981" y="33403"/>
                  <a:pt x="141962" y="66806"/>
                  <a:pt x="200417" y="162839"/>
                </a:cubicBezTo>
                <a:cubicBezTo>
                  <a:pt x="258872" y="258872"/>
                  <a:pt x="319957" y="373756"/>
                  <a:pt x="350729" y="576198"/>
                </a:cubicBezTo>
                <a:cubicBezTo>
                  <a:pt x="381501" y="778640"/>
                  <a:pt x="377899" y="1210557"/>
                  <a:pt x="385049" y="1377493"/>
                </a:cubicBezTo>
              </a:path>
            </a:pathLst>
          </a:cu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5" name="フリーフォーム 14"/>
          <p:cNvSpPr/>
          <p:nvPr/>
        </p:nvSpPr>
        <p:spPr>
          <a:xfrm>
            <a:off x="7820025" y="1978025"/>
            <a:ext cx="762000" cy="2746375"/>
          </a:xfrm>
          <a:custGeom>
            <a:avLst/>
            <a:gdLst>
              <a:gd name="connsiteX0" fmla="*/ 0 w 363960"/>
              <a:gd name="connsiteY0" fmla="*/ 0 h 1415441"/>
              <a:gd name="connsiteX1" fmla="*/ 200417 w 363960"/>
              <a:gd name="connsiteY1" fmla="*/ 162839 h 1415441"/>
              <a:gd name="connsiteX2" fmla="*/ 350729 w 363960"/>
              <a:gd name="connsiteY2" fmla="*/ 576198 h 1415441"/>
              <a:gd name="connsiteX3" fmla="*/ 350729 w 363960"/>
              <a:gd name="connsiteY3" fmla="*/ 977031 h 1415441"/>
              <a:gd name="connsiteX4" fmla="*/ 300625 w 363960"/>
              <a:gd name="connsiteY4" fmla="*/ 1415441 h 1415441"/>
              <a:gd name="connsiteX0" fmla="*/ 0 w 543069"/>
              <a:gd name="connsiteY0" fmla="*/ 0 h 1640017"/>
              <a:gd name="connsiteX1" fmla="*/ 379526 w 543069"/>
              <a:gd name="connsiteY1" fmla="*/ 387415 h 1640017"/>
              <a:gd name="connsiteX2" fmla="*/ 529838 w 543069"/>
              <a:gd name="connsiteY2" fmla="*/ 800774 h 1640017"/>
              <a:gd name="connsiteX3" fmla="*/ 529838 w 543069"/>
              <a:gd name="connsiteY3" fmla="*/ 1201607 h 1640017"/>
              <a:gd name="connsiteX4" fmla="*/ 479734 w 543069"/>
              <a:gd name="connsiteY4" fmla="*/ 1640017 h 1640017"/>
              <a:gd name="connsiteX0" fmla="*/ 0 w 543069"/>
              <a:gd name="connsiteY0" fmla="*/ 0 h 1640017"/>
              <a:gd name="connsiteX1" fmla="*/ 379526 w 543069"/>
              <a:gd name="connsiteY1" fmla="*/ 387415 h 1640017"/>
              <a:gd name="connsiteX2" fmla="*/ 529838 w 543069"/>
              <a:gd name="connsiteY2" fmla="*/ 800774 h 1640017"/>
              <a:gd name="connsiteX3" fmla="*/ 529838 w 543069"/>
              <a:gd name="connsiteY3" fmla="*/ 1201607 h 1640017"/>
              <a:gd name="connsiteX4" fmla="*/ 479734 w 543069"/>
              <a:gd name="connsiteY4" fmla="*/ 1640017 h 1640017"/>
              <a:gd name="connsiteX0" fmla="*/ 0 w 541369"/>
              <a:gd name="connsiteY0" fmla="*/ 0 h 1640017"/>
              <a:gd name="connsiteX1" fmla="*/ 403093 w 541369"/>
              <a:gd name="connsiteY1" fmla="*/ 432331 h 1640017"/>
              <a:gd name="connsiteX2" fmla="*/ 529838 w 541369"/>
              <a:gd name="connsiteY2" fmla="*/ 800774 h 1640017"/>
              <a:gd name="connsiteX3" fmla="*/ 529838 w 541369"/>
              <a:gd name="connsiteY3" fmla="*/ 1201607 h 1640017"/>
              <a:gd name="connsiteX4" fmla="*/ 479734 w 541369"/>
              <a:gd name="connsiteY4" fmla="*/ 1640017 h 1640017"/>
              <a:gd name="connsiteX0" fmla="*/ 0 w 565169"/>
              <a:gd name="connsiteY0" fmla="*/ 0 h 1640017"/>
              <a:gd name="connsiteX1" fmla="*/ 403093 w 565169"/>
              <a:gd name="connsiteY1" fmla="*/ 432331 h 1640017"/>
              <a:gd name="connsiteX2" fmla="*/ 529838 w 565169"/>
              <a:gd name="connsiteY2" fmla="*/ 800774 h 1640017"/>
              <a:gd name="connsiteX3" fmla="*/ 562832 w 565169"/>
              <a:gd name="connsiteY3" fmla="*/ 1204415 h 1640017"/>
              <a:gd name="connsiteX4" fmla="*/ 479734 w 565169"/>
              <a:gd name="connsiteY4" fmla="*/ 1640017 h 1640017"/>
              <a:gd name="connsiteX0" fmla="*/ 0 w 575397"/>
              <a:gd name="connsiteY0" fmla="*/ 0 h 1640017"/>
              <a:gd name="connsiteX1" fmla="*/ 403093 w 575397"/>
              <a:gd name="connsiteY1" fmla="*/ 432331 h 1640017"/>
              <a:gd name="connsiteX2" fmla="*/ 558118 w 575397"/>
              <a:gd name="connsiteY2" fmla="*/ 795159 h 1640017"/>
              <a:gd name="connsiteX3" fmla="*/ 562832 w 575397"/>
              <a:gd name="connsiteY3" fmla="*/ 1204415 h 1640017"/>
              <a:gd name="connsiteX4" fmla="*/ 479734 w 575397"/>
              <a:gd name="connsiteY4" fmla="*/ 1640017 h 1640017"/>
              <a:gd name="connsiteX0" fmla="*/ 0 w 585224"/>
              <a:gd name="connsiteY0" fmla="*/ 0 h 1640017"/>
              <a:gd name="connsiteX1" fmla="*/ 403093 w 585224"/>
              <a:gd name="connsiteY1" fmla="*/ 432331 h 1640017"/>
              <a:gd name="connsiteX2" fmla="*/ 573167 w 585224"/>
              <a:gd name="connsiteY2" fmla="*/ 785943 h 1640017"/>
              <a:gd name="connsiteX3" fmla="*/ 562832 w 585224"/>
              <a:gd name="connsiteY3" fmla="*/ 1204415 h 1640017"/>
              <a:gd name="connsiteX4" fmla="*/ 479734 w 585224"/>
              <a:gd name="connsiteY4" fmla="*/ 1640017 h 1640017"/>
              <a:gd name="connsiteX0" fmla="*/ 0 w 586339"/>
              <a:gd name="connsiteY0" fmla="*/ 0 h 1640017"/>
              <a:gd name="connsiteX1" fmla="*/ 388043 w 586339"/>
              <a:gd name="connsiteY1" fmla="*/ 386249 h 1640017"/>
              <a:gd name="connsiteX2" fmla="*/ 573167 w 586339"/>
              <a:gd name="connsiteY2" fmla="*/ 785943 h 1640017"/>
              <a:gd name="connsiteX3" fmla="*/ 562832 w 586339"/>
              <a:gd name="connsiteY3" fmla="*/ 1204415 h 1640017"/>
              <a:gd name="connsiteX4" fmla="*/ 479734 w 586339"/>
              <a:gd name="connsiteY4" fmla="*/ 1640017 h 1640017"/>
              <a:gd name="connsiteX0" fmla="*/ 0 w 588106"/>
              <a:gd name="connsiteY0" fmla="*/ 0 h 1640017"/>
              <a:gd name="connsiteX1" fmla="*/ 388043 w 588106"/>
              <a:gd name="connsiteY1" fmla="*/ 386249 h 1640017"/>
              <a:gd name="connsiteX2" fmla="*/ 573167 w 588106"/>
              <a:gd name="connsiteY2" fmla="*/ 785943 h 1640017"/>
              <a:gd name="connsiteX3" fmla="*/ 567849 w 588106"/>
              <a:gd name="connsiteY3" fmla="*/ 1207487 h 1640017"/>
              <a:gd name="connsiteX4" fmla="*/ 479734 w 588106"/>
              <a:gd name="connsiteY4" fmla="*/ 1640017 h 1640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8106" h="1640017">
                <a:moveTo>
                  <a:pt x="0" y="0"/>
                </a:moveTo>
                <a:cubicBezTo>
                  <a:pt x="179390" y="156919"/>
                  <a:pt x="292515" y="255259"/>
                  <a:pt x="388043" y="386249"/>
                </a:cubicBezTo>
                <a:cubicBezTo>
                  <a:pt x="483571" y="517240"/>
                  <a:pt x="543199" y="649070"/>
                  <a:pt x="573167" y="785943"/>
                </a:cubicBezTo>
                <a:cubicBezTo>
                  <a:pt x="603135" y="922816"/>
                  <a:pt x="580913" y="1066677"/>
                  <a:pt x="567849" y="1207487"/>
                </a:cubicBezTo>
                <a:cubicBezTo>
                  <a:pt x="554785" y="1348297"/>
                  <a:pt x="500610" y="1490749"/>
                  <a:pt x="479734" y="1640017"/>
                </a:cubicBezTo>
              </a:path>
            </a:pathLst>
          </a:cu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" name="フリーフォーム 8"/>
          <p:cNvSpPr/>
          <p:nvPr/>
        </p:nvSpPr>
        <p:spPr>
          <a:xfrm>
            <a:off x="6889750" y="3100388"/>
            <a:ext cx="550863" cy="1624012"/>
          </a:xfrm>
          <a:custGeom>
            <a:avLst/>
            <a:gdLst>
              <a:gd name="connsiteX0" fmla="*/ 0 w 424971"/>
              <a:gd name="connsiteY0" fmla="*/ 0 h 2492679"/>
              <a:gd name="connsiteX1" fmla="*/ 263047 w 424971"/>
              <a:gd name="connsiteY1" fmla="*/ 313151 h 2492679"/>
              <a:gd name="connsiteX2" fmla="*/ 413359 w 424971"/>
              <a:gd name="connsiteY2" fmla="*/ 914400 h 2492679"/>
              <a:gd name="connsiteX3" fmla="*/ 413359 w 424971"/>
              <a:gd name="connsiteY3" fmla="*/ 1866378 h 2492679"/>
              <a:gd name="connsiteX4" fmla="*/ 400833 w 424971"/>
              <a:gd name="connsiteY4" fmla="*/ 2492679 h 2492679"/>
              <a:gd name="connsiteX0" fmla="*/ 0 w 421460"/>
              <a:gd name="connsiteY0" fmla="*/ 0 h 2492679"/>
              <a:gd name="connsiteX1" fmla="*/ 263047 w 421460"/>
              <a:gd name="connsiteY1" fmla="*/ 313151 h 2492679"/>
              <a:gd name="connsiteX2" fmla="*/ 413359 w 421460"/>
              <a:gd name="connsiteY2" fmla="*/ 914400 h 2492679"/>
              <a:gd name="connsiteX3" fmla="*/ 400833 w 421460"/>
              <a:gd name="connsiteY3" fmla="*/ 2492679 h 24926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1460" h="2492679">
                <a:moveTo>
                  <a:pt x="0" y="0"/>
                </a:moveTo>
                <a:cubicBezTo>
                  <a:pt x="97077" y="80375"/>
                  <a:pt x="194154" y="160751"/>
                  <a:pt x="263047" y="313151"/>
                </a:cubicBezTo>
                <a:cubicBezTo>
                  <a:pt x="331940" y="465551"/>
                  <a:pt x="390395" y="551145"/>
                  <a:pt x="413359" y="914400"/>
                </a:cubicBezTo>
                <a:cubicBezTo>
                  <a:pt x="436323" y="1277655"/>
                  <a:pt x="403443" y="2163871"/>
                  <a:pt x="400833" y="2492679"/>
                </a:cubicBezTo>
              </a:path>
            </a:pathLst>
          </a:custGeom>
          <a:ln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" name="フリーフォーム 13"/>
          <p:cNvSpPr/>
          <p:nvPr/>
        </p:nvSpPr>
        <p:spPr>
          <a:xfrm rot="361345">
            <a:off x="7713663" y="2195513"/>
            <a:ext cx="314325" cy="2528887"/>
          </a:xfrm>
          <a:custGeom>
            <a:avLst/>
            <a:gdLst>
              <a:gd name="connsiteX0" fmla="*/ 0 w 430815"/>
              <a:gd name="connsiteY0" fmla="*/ 0 h 2580361"/>
              <a:gd name="connsiteX1" fmla="*/ 263047 w 430815"/>
              <a:gd name="connsiteY1" fmla="*/ 388307 h 2580361"/>
              <a:gd name="connsiteX2" fmla="*/ 375781 w 430815"/>
              <a:gd name="connsiteY2" fmla="*/ 901874 h 2580361"/>
              <a:gd name="connsiteX3" fmla="*/ 425885 w 430815"/>
              <a:gd name="connsiteY3" fmla="*/ 1327759 h 2580361"/>
              <a:gd name="connsiteX4" fmla="*/ 413359 w 430815"/>
              <a:gd name="connsiteY4" fmla="*/ 1703540 h 2580361"/>
              <a:gd name="connsiteX5" fmla="*/ 288099 w 430815"/>
              <a:gd name="connsiteY5" fmla="*/ 2192055 h 2580361"/>
              <a:gd name="connsiteX6" fmla="*/ 225469 w 430815"/>
              <a:gd name="connsiteY6" fmla="*/ 2442575 h 2580361"/>
              <a:gd name="connsiteX7" fmla="*/ 225469 w 430815"/>
              <a:gd name="connsiteY7" fmla="*/ 2580361 h 2580361"/>
              <a:gd name="connsiteX0" fmla="*/ 0 w 628778"/>
              <a:gd name="connsiteY0" fmla="*/ 0 h 2589788"/>
              <a:gd name="connsiteX1" fmla="*/ 461010 w 628778"/>
              <a:gd name="connsiteY1" fmla="*/ 397734 h 2589788"/>
              <a:gd name="connsiteX2" fmla="*/ 573744 w 628778"/>
              <a:gd name="connsiteY2" fmla="*/ 911301 h 2589788"/>
              <a:gd name="connsiteX3" fmla="*/ 623848 w 628778"/>
              <a:gd name="connsiteY3" fmla="*/ 1337186 h 2589788"/>
              <a:gd name="connsiteX4" fmla="*/ 611322 w 628778"/>
              <a:gd name="connsiteY4" fmla="*/ 1712967 h 2589788"/>
              <a:gd name="connsiteX5" fmla="*/ 486062 w 628778"/>
              <a:gd name="connsiteY5" fmla="*/ 2201482 h 2589788"/>
              <a:gd name="connsiteX6" fmla="*/ 423432 w 628778"/>
              <a:gd name="connsiteY6" fmla="*/ 2452002 h 2589788"/>
              <a:gd name="connsiteX7" fmla="*/ 423432 w 628778"/>
              <a:gd name="connsiteY7" fmla="*/ 2589788 h 2589788"/>
              <a:gd name="connsiteX0" fmla="*/ 0 w 628778"/>
              <a:gd name="connsiteY0" fmla="*/ 0 h 2589788"/>
              <a:gd name="connsiteX1" fmla="*/ 461010 w 628778"/>
              <a:gd name="connsiteY1" fmla="*/ 397734 h 2589788"/>
              <a:gd name="connsiteX2" fmla="*/ 573744 w 628778"/>
              <a:gd name="connsiteY2" fmla="*/ 911301 h 2589788"/>
              <a:gd name="connsiteX3" fmla="*/ 623848 w 628778"/>
              <a:gd name="connsiteY3" fmla="*/ 1337186 h 2589788"/>
              <a:gd name="connsiteX4" fmla="*/ 611322 w 628778"/>
              <a:gd name="connsiteY4" fmla="*/ 1712967 h 2589788"/>
              <a:gd name="connsiteX5" fmla="*/ 486062 w 628778"/>
              <a:gd name="connsiteY5" fmla="*/ 2201482 h 2589788"/>
              <a:gd name="connsiteX6" fmla="*/ 423432 w 628778"/>
              <a:gd name="connsiteY6" fmla="*/ 2452002 h 2589788"/>
              <a:gd name="connsiteX7" fmla="*/ 423432 w 628778"/>
              <a:gd name="connsiteY7" fmla="*/ 2589788 h 2589788"/>
              <a:gd name="connsiteX0" fmla="*/ 0 w 679239"/>
              <a:gd name="connsiteY0" fmla="*/ 0 h 2589788"/>
              <a:gd name="connsiteX1" fmla="*/ 461010 w 679239"/>
              <a:gd name="connsiteY1" fmla="*/ 397734 h 2589788"/>
              <a:gd name="connsiteX2" fmla="*/ 672725 w 679239"/>
              <a:gd name="connsiteY2" fmla="*/ 934868 h 2589788"/>
              <a:gd name="connsiteX3" fmla="*/ 623848 w 679239"/>
              <a:gd name="connsiteY3" fmla="*/ 1337186 h 2589788"/>
              <a:gd name="connsiteX4" fmla="*/ 611322 w 679239"/>
              <a:gd name="connsiteY4" fmla="*/ 1712967 h 2589788"/>
              <a:gd name="connsiteX5" fmla="*/ 486062 w 679239"/>
              <a:gd name="connsiteY5" fmla="*/ 2201482 h 2589788"/>
              <a:gd name="connsiteX6" fmla="*/ 423432 w 679239"/>
              <a:gd name="connsiteY6" fmla="*/ 2452002 h 2589788"/>
              <a:gd name="connsiteX7" fmla="*/ 423432 w 679239"/>
              <a:gd name="connsiteY7" fmla="*/ 2589788 h 2589788"/>
              <a:gd name="connsiteX0" fmla="*/ 0 w 679051"/>
              <a:gd name="connsiteY0" fmla="*/ 0 h 2589788"/>
              <a:gd name="connsiteX1" fmla="*/ 461010 w 679051"/>
              <a:gd name="connsiteY1" fmla="*/ 397734 h 2589788"/>
              <a:gd name="connsiteX2" fmla="*/ 672725 w 679051"/>
              <a:gd name="connsiteY2" fmla="*/ 934868 h 2589788"/>
              <a:gd name="connsiteX3" fmla="*/ 611322 w 679051"/>
              <a:gd name="connsiteY3" fmla="*/ 1712967 h 2589788"/>
              <a:gd name="connsiteX4" fmla="*/ 486062 w 679051"/>
              <a:gd name="connsiteY4" fmla="*/ 2201482 h 2589788"/>
              <a:gd name="connsiteX5" fmla="*/ 423432 w 679051"/>
              <a:gd name="connsiteY5" fmla="*/ 2452002 h 2589788"/>
              <a:gd name="connsiteX6" fmla="*/ 423432 w 679051"/>
              <a:gd name="connsiteY6" fmla="*/ 2589788 h 2589788"/>
              <a:gd name="connsiteX0" fmla="*/ 0 w 685945"/>
              <a:gd name="connsiteY0" fmla="*/ 0 h 2589788"/>
              <a:gd name="connsiteX1" fmla="*/ 461010 w 685945"/>
              <a:gd name="connsiteY1" fmla="*/ 397734 h 2589788"/>
              <a:gd name="connsiteX2" fmla="*/ 672725 w 685945"/>
              <a:gd name="connsiteY2" fmla="*/ 934868 h 2589788"/>
              <a:gd name="connsiteX3" fmla="*/ 644316 w 685945"/>
              <a:gd name="connsiteY3" fmla="*/ 1651693 h 2589788"/>
              <a:gd name="connsiteX4" fmla="*/ 486062 w 685945"/>
              <a:gd name="connsiteY4" fmla="*/ 2201482 h 2589788"/>
              <a:gd name="connsiteX5" fmla="*/ 423432 w 685945"/>
              <a:gd name="connsiteY5" fmla="*/ 2452002 h 2589788"/>
              <a:gd name="connsiteX6" fmla="*/ 423432 w 685945"/>
              <a:gd name="connsiteY6" fmla="*/ 2589788 h 2589788"/>
              <a:gd name="connsiteX0" fmla="*/ 0 w 685071"/>
              <a:gd name="connsiteY0" fmla="*/ 0 h 2589788"/>
              <a:gd name="connsiteX1" fmla="*/ 461010 w 685071"/>
              <a:gd name="connsiteY1" fmla="*/ 397734 h 2589788"/>
              <a:gd name="connsiteX2" fmla="*/ 672725 w 685071"/>
              <a:gd name="connsiteY2" fmla="*/ 934868 h 2589788"/>
              <a:gd name="connsiteX3" fmla="*/ 644316 w 685071"/>
              <a:gd name="connsiteY3" fmla="*/ 1651693 h 2589788"/>
              <a:gd name="connsiteX4" fmla="*/ 514343 w 685071"/>
              <a:gd name="connsiteY4" fmla="*/ 2093074 h 2589788"/>
              <a:gd name="connsiteX5" fmla="*/ 423432 w 685071"/>
              <a:gd name="connsiteY5" fmla="*/ 2452002 h 2589788"/>
              <a:gd name="connsiteX6" fmla="*/ 423432 w 685071"/>
              <a:gd name="connsiteY6" fmla="*/ 2589788 h 2589788"/>
              <a:gd name="connsiteX0" fmla="*/ 0 w 698435"/>
              <a:gd name="connsiteY0" fmla="*/ 0 h 2589788"/>
              <a:gd name="connsiteX1" fmla="*/ 461010 w 698435"/>
              <a:gd name="connsiteY1" fmla="*/ 397734 h 2589788"/>
              <a:gd name="connsiteX2" fmla="*/ 672725 w 698435"/>
              <a:gd name="connsiteY2" fmla="*/ 934868 h 2589788"/>
              <a:gd name="connsiteX3" fmla="*/ 677310 w 698435"/>
              <a:gd name="connsiteY3" fmla="*/ 1491437 h 2589788"/>
              <a:gd name="connsiteX4" fmla="*/ 514343 w 698435"/>
              <a:gd name="connsiteY4" fmla="*/ 2093074 h 2589788"/>
              <a:gd name="connsiteX5" fmla="*/ 423432 w 698435"/>
              <a:gd name="connsiteY5" fmla="*/ 2452002 h 2589788"/>
              <a:gd name="connsiteX6" fmla="*/ 423432 w 698435"/>
              <a:gd name="connsiteY6" fmla="*/ 2589788 h 2589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98435" h="2589788">
                <a:moveTo>
                  <a:pt x="0" y="0"/>
                </a:moveTo>
                <a:cubicBezTo>
                  <a:pt x="236897" y="123711"/>
                  <a:pt x="348889" y="241923"/>
                  <a:pt x="461010" y="397734"/>
                </a:cubicBezTo>
                <a:cubicBezTo>
                  <a:pt x="573131" y="553545"/>
                  <a:pt x="636675" y="752584"/>
                  <a:pt x="672725" y="934868"/>
                </a:cubicBezTo>
                <a:cubicBezTo>
                  <a:pt x="708775" y="1117152"/>
                  <a:pt x="703707" y="1298403"/>
                  <a:pt x="677310" y="1491437"/>
                </a:cubicBezTo>
                <a:cubicBezTo>
                  <a:pt x="650913" y="1684471"/>
                  <a:pt x="556656" y="1932980"/>
                  <a:pt x="514343" y="2093074"/>
                </a:cubicBezTo>
                <a:cubicBezTo>
                  <a:pt x="472030" y="2253168"/>
                  <a:pt x="438584" y="2369216"/>
                  <a:pt x="423432" y="2452002"/>
                </a:cubicBezTo>
                <a:cubicBezTo>
                  <a:pt x="408280" y="2534788"/>
                  <a:pt x="418213" y="2553254"/>
                  <a:pt x="423432" y="2589788"/>
                </a:cubicBezTo>
              </a:path>
            </a:pathLst>
          </a:custGeom>
          <a:ln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7" name="フリーフォーム 16"/>
          <p:cNvSpPr/>
          <p:nvPr/>
        </p:nvSpPr>
        <p:spPr>
          <a:xfrm>
            <a:off x="7875588" y="1754188"/>
            <a:ext cx="930275" cy="2970212"/>
          </a:xfrm>
          <a:custGeom>
            <a:avLst/>
            <a:gdLst>
              <a:gd name="connsiteX0" fmla="*/ 0 w 266177"/>
              <a:gd name="connsiteY0" fmla="*/ 0 h 2542784"/>
              <a:gd name="connsiteX1" fmla="*/ 237994 w 266177"/>
              <a:gd name="connsiteY1" fmla="*/ 576197 h 2542784"/>
              <a:gd name="connsiteX2" fmla="*/ 250520 w 266177"/>
              <a:gd name="connsiteY2" fmla="*/ 1691014 h 2542784"/>
              <a:gd name="connsiteX3" fmla="*/ 137786 w 266177"/>
              <a:gd name="connsiteY3" fmla="*/ 2342367 h 2542784"/>
              <a:gd name="connsiteX4" fmla="*/ 87682 w 266177"/>
              <a:gd name="connsiteY4" fmla="*/ 2542784 h 2542784"/>
              <a:gd name="connsiteX0" fmla="*/ 0 w 861631"/>
              <a:gd name="connsiteY0" fmla="*/ 0 h 2790154"/>
              <a:gd name="connsiteX1" fmla="*/ 794176 w 861631"/>
              <a:gd name="connsiteY1" fmla="*/ 823567 h 2790154"/>
              <a:gd name="connsiteX2" fmla="*/ 806702 w 861631"/>
              <a:gd name="connsiteY2" fmla="*/ 1938384 h 2790154"/>
              <a:gd name="connsiteX3" fmla="*/ 693968 w 861631"/>
              <a:gd name="connsiteY3" fmla="*/ 2589737 h 2790154"/>
              <a:gd name="connsiteX4" fmla="*/ 643864 w 861631"/>
              <a:gd name="connsiteY4" fmla="*/ 2790154 h 2790154"/>
              <a:gd name="connsiteX0" fmla="*/ 0 w 861631"/>
              <a:gd name="connsiteY0" fmla="*/ 0 h 2790154"/>
              <a:gd name="connsiteX1" fmla="*/ 794176 w 861631"/>
              <a:gd name="connsiteY1" fmla="*/ 823567 h 2790154"/>
              <a:gd name="connsiteX2" fmla="*/ 806702 w 861631"/>
              <a:gd name="connsiteY2" fmla="*/ 1938384 h 2790154"/>
              <a:gd name="connsiteX3" fmla="*/ 693968 w 861631"/>
              <a:gd name="connsiteY3" fmla="*/ 2589737 h 2790154"/>
              <a:gd name="connsiteX4" fmla="*/ 643864 w 861631"/>
              <a:gd name="connsiteY4" fmla="*/ 2790154 h 2790154"/>
              <a:gd name="connsiteX0" fmla="*/ 0 w 891980"/>
              <a:gd name="connsiteY0" fmla="*/ 0 h 2824872"/>
              <a:gd name="connsiteX1" fmla="*/ 822456 w 891980"/>
              <a:gd name="connsiteY1" fmla="*/ 858285 h 2824872"/>
              <a:gd name="connsiteX2" fmla="*/ 834982 w 891980"/>
              <a:gd name="connsiteY2" fmla="*/ 1973102 h 2824872"/>
              <a:gd name="connsiteX3" fmla="*/ 722248 w 891980"/>
              <a:gd name="connsiteY3" fmla="*/ 2624455 h 2824872"/>
              <a:gd name="connsiteX4" fmla="*/ 672144 w 891980"/>
              <a:gd name="connsiteY4" fmla="*/ 2824872 h 2824872"/>
              <a:gd name="connsiteX0" fmla="*/ 0 w 913749"/>
              <a:gd name="connsiteY0" fmla="*/ 0 h 2824872"/>
              <a:gd name="connsiteX1" fmla="*/ 822456 w 913749"/>
              <a:gd name="connsiteY1" fmla="*/ 858285 h 2824872"/>
              <a:gd name="connsiteX2" fmla="*/ 882116 w 913749"/>
              <a:gd name="connsiteY2" fmla="*/ 1981782 h 2824872"/>
              <a:gd name="connsiteX3" fmla="*/ 722248 w 913749"/>
              <a:gd name="connsiteY3" fmla="*/ 2624455 h 2824872"/>
              <a:gd name="connsiteX4" fmla="*/ 672144 w 913749"/>
              <a:gd name="connsiteY4" fmla="*/ 2824872 h 2824872"/>
              <a:gd name="connsiteX0" fmla="*/ 0 w 918989"/>
              <a:gd name="connsiteY0" fmla="*/ 0 h 2824872"/>
              <a:gd name="connsiteX1" fmla="*/ 822456 w 918989"/>
              <a:gd name="connsiteY1" fmla="*/ 858285 h 2824872"/>
              <a:gd name="connsiteX2" fmla="*/ 882116 w 918989"/>
              <a:gd name="connsiteY2" fmla="*/ 1981782 h 2824872"/>
              <a:gd name="connsiteX3" fmla="*/ 722248 w 918989"/>
              <a:gd name="connsiteY3" fmla="*/ 2624455 h 2824872"/>
              <a:gd name="connsiteX4" fmla="*/ 672144 w 918989"/>
              <a:gd name="connsiteY4" fmla="*/ 2824872 h 2824872"/>
              <a:gd name="connsiteX0" fmla="*/ 0 w 912674"/>
              <a:gd name="connsiteY0" fmla="*/ 0 h 2824872"/>
              <a:gd name="connsiteX1" fmla="*/ 822456 w 912674"/>
              <a:gd name="connsiteY1" fmla="*/ 858285 h 2824872"/>
              <a:gd name="connsiteX2" fmla="*/ 882116 w 912674"/>
              <a:gd name="connsiteY2" fmla="*/ 1981782 h 2824872"/>
              <a:gd name="connsiteX3" fmla="*/ 740128 w 912674"/>
              <a:gd name="connsiteY3" fmla="*/ 2542129 h 2824872"/>
              <a:gd name="connsiteX4" fmla="*/ 722248 w 912674"/>
              <a:gd name="connsiteY4" fmla="*/ 2624455 h 2824872"/>
              <a:gd name="connsiteX5" fmla="*/ 672144 w 912674"/>
              <a:gd name="connsiteY5" fmla="*/ 2824872 h 2824872"/>
              <a:gd name="connsiteX0" fmla="*/ 0 w 938930"/>
              <a:gd name="connsiteY0" fmla="*/ 0 h 2824872"/>
              <a:gd name="connsiteX1" fmla="*/ 822456 w 938930"/>
              <a:gd name="connsiteY1" fmla="*/ 858285 h 2824872"/>
              <a:gd name="connsiteX2" fmla="*/ 924536 w 938930"/>
              <a:gd name="connsiteY2" fmla="*/ 1743092 h 2824872"/>
              <a:gd name="connsiteX3" fmla="*/ 740128 w 938930"/>
              <a:gd name="connsiteY3" fmla="*/ 2542129 h 2824872"/>
              <a:gd name="connsiteX4" fmla="*/ 722248 w 938930"/>
              <a:gd name="connsiteY4" fmla="*/ 2624455 h 2824872"/>
              <a:gd name="connsiteX5" fmla="*/ 672144 w 938930"/>
              <a:gd name="connsiteY5" fmla="*/ 2824872 h 2824872"/>
              <a:gd name="connsiteX0" fmla="*/ 0 w 947181"/>
              <a:gd name="connsiteY0" fmla="*/ 0 h 2824872"/>
              <a:gd name="connsiteX1" fmla="*/ 822456 w 947181"/>
              <a:gd name="connsiteY1" fmla="*/ 858285 h 2824872"/>
              <a:gd name="connsiteX2" fmla="*/ 924536 w 947181"/>
              <a:gd name="connsiteY2" fmla="*/ 1743092 h 2824872"/>
              <a:gd name="connsiteX3" fmla="*/ 740128 w 947181"/>
              <a:gd name="connsiteY3" fmla="*/ 2542129 h 2824872"/>
              <a:gd name="connsiteX4" fmla="*/ 722248 w 947181"/>
              <a:gd name="connsiteY4" fmla="*/ 2624455 h 2824872"/>
              <a:gd name="connsiteX5" fmla="*/ 672144 w 947181"/>
              <a:gd name="connsiteY5" fmla="*/ 2824872 h 2824872"/>
              <a:gd name="connsiteX0" fmla="*/ 0 w 940230"/>
              <a:gd name="connsiteY0" fmla="*/ 0 h 2824872"/>
              <a:gd name="connsiteX1" fmla="*/ 822456 w 940230"/>
              <a:gd name="connsiteY1" fmla="*/ 858285 h 2824872"/>
              <a:gd name="connsiteX2" fmla="*/ 924536 w 940230"/>
              <a:gd name="connsiteY2" fmla="*/ 1743092 h 2824872"/>
              <a:gd name="connsiteX3" fmla="*/ 722248 w 940230"/>
              <a:gd name="connsiteY3" fmla="*/ 2624455 h 2824872"/>
              <a:gd name="connsiteX4" fmla="*/ 672144 w 940230"/>
              <a:gd name="connsiteY4" fmla="*/ 2824872 h 2824872"/>
              <a:gd name="connsiteX0" fmla="*/ 0 w 935863"/>
              <a:gd name="connsiteY0" fmla="*/ 0 h 2824872"/>
              <a:gd name="connsiteX1" fmla="*/ 822456 w 935863"/>
              <a:gd name="connsiteY1" fmla="*/ 858285 h 2824872"/>
              <a:gd name="connsiteX2" fmla="*/ 924536 w 935863"/>
              <a:gd name="connsiteY2" fmla="*/ 1743092 h 2824872"/>
              <a:gd name="connsiteX3" fmla="*/ 782464 w 935863"/>
              <a:gd name="connsiteY3" fmla="*/ 2376045 h 2824872"/>
              <a:gd name="connsiteX4" fmla="*/ 672144 w 935863"/>
              <a:gd name="connsiteY4" fmla="*/ 2824872 h 2824872"/>
              <a:gd name="connsiteX0" fmla="*/ 0 w 955018"/>
              <a:gd name="connsiteY0" fmla="*/ 0 h 2824872"/>
              <a:gd name="connsiteX1" fmla="*/ 822456 w 955018"/>
              <a:gd name="connsiteY1" fmla="*/ 858285 h 2824872"/>
              <a:gd name="connsiteX2" fmla="*/ 949626 w 955018"/>
              <a:gd name="connsiteY2" fmla="*/ 1552007 h 2824872"/>
              <a:gd name="connsiteX3" fmla="*/ 782464 w 955018"/>
              <a:gd name="connsiteY3" fmla="*/ 2376045 h 2824872"/>
              <a:gd name="connsiteX4" fmla="*/ 672144 w 955018"/>
              <a:gd name="connsiteY4" fmla="*/ 2824872 h 2824872"/>
              <a:gd name="connsiteX0" fmla="*/ 0 w 961650"/>
              <a:gd name="connsiteY0" fmla="*/ 0 h 2824872"/>
              <a:gd name="connsiteX1" fmla="*/ 822456 w 961650"/>
              <a:gd name="connsiteY1" fmla="*/ 858285 h 2824872"/>
              <a:gd name="connsiteX2" fmla="*/ 949626 w 961650"/>
              <a:gd name="connsiteY2" fmla="*/ 1552007 h 2824872"/>
              <a:gd name="connsiteX3" fmla="*/ 782464 w 961650"/>
              <a:gd name="connsiteY3" fmla="*/ 2376045 h 2824872"/>
              <a:gd name="connsiteX4" fmla="*/ 672144 w 961650"/>
              <a:gd name="connsiteY4" fmla="*/ 2824872 h 2824872"/>
              <a:gd name="connsiteX0" fmla="*/ 0 w 950643"/>
              <a:gd name="connsiteY0" fmla="*/ 0 h 2824872"/>
              <a:gd name="connsiteX1" fmla="*/ 697007 w 950643"/>
              <a:gd name="connsiteY1" fmla="*/ 648092 h 2824872"/>
              <a:gd name="connsiteX2" fmla="*/ 949626 w 950643"/>
              <a:gd name="connsiteY2" fmla="*/ 1552007 h 2824872"/>
              <a:gd name="connsiteX3" fmla="*/ 782464 w 950643"/>
              <a:gd name="connsiteY3" fmla="*/ 2376045 h 2824872"/>
              <a:gd name="connsiteX4" fmla="*/ 672144 w 950643"/>
              <a:gd name="connsiteY4" fmla="*/ 2824872 h 2824872"/>
              <a:gd name="connsiteX0" fmla="*/ 0 w 950643"/>
              <a:gd name="connsiteY0" fmla="*/ 0 h 2824872"/>
              <a:gd name="connsiteX1" fmla="*/ 697007 w 950643"/>
              <a:gd name="connsiteY1" fmla="*/ 648092 h 2824872"/>
              <a:gd name="connsiteX2" fmla="*/ 949626 w 950643"/>
              <a:gd name="connsiteY2" fmla="*/ 1552007 h 2824872"/>
              <a:gd name="connsiteX3" fmla="*/ 782464 w 950643"/>
              <a:gd name="connsiteY3" fmla="*/ 2376045 h 2824872"/>
              <a:gd name="connsiteX4" fmla="*/ 672144 w 950643"/>
              <a:gd name="connsiteY4" fmla="*/ 2824872 h 2824872"/>
              <a:gd name="connsiteX0" fmla="*/ 0 w 930727"/>
              <a:gd name="connsiteY0" fmla="*/ 0 h 2824872"/>
              <a:gd name="connsiteX1" fmla="*/ 697007 w 930727"/>
              <a:gd name="connsiteY1" fmla="*/ 648092 h 2824872"/>
              <a:gd name="connsiteX2" fmla="*/ 929554 w 930727"/>
              <a:gd name="connsiteY2" fmla="*/ 1432579 h 2824872"/>
              <a:gd name="connsiteX3" fmla="*/ 782464 w 930727"/>
              <a:gd name="connsiteY3" fmla="*/ 2376045 h 2824872"/>
              <a:gd name="connsiteX4" fmla="*/ 672144 w 930727"/>
              <a:gd name="connsiteY4" fmla="*/ 2824872 h 2824872"/>
              <a:gd name="connsiteX0" fmla="*/ 0 w 929672"/>
              <a:gd name="connsiteY0" fmla="*/ 0 h 2824872"/>
              <a:gd name="connsiteX1" fmla="*/ 697007 w 929672"/>
              <a:gd name="connsiteY1" fmla="*/ 648092 h 2824872"/>
              <a:gd name="connsiteX2" fmla="*/ 929554 w 929672"/>
              <a:gd name="connsiteY2" fmla="*/ 1432579 h 2824872"/>
              <a:gd name="connsiteX3" fmla="*/ 782464 w 929672"/>
              <a:gd name="connsiteY3" fmla="*/ 2376045 h 2824872"/>
              <a:gd name="connsiteX4" fmla="*/ 672144 w 929672"/>
              <a:gd name="connsiteY4" fmla="*/ 2824872 h 2824872"/>
              <a:gd name="connsiteX0" fmla="*/ 0 w 932118"/>
              <a:gd name="connsiteY0" fmla="*/ 0 h 2824872"/>
              <a:gd name="connsiteX1" fmla="*/ 697007 w 932118"/>
              <a:gd name="connsiteY1" fmla="*/ 648092 h 2824872"/>
              <a:gd name="connsiteX2" fmla="*/ 929554 w 932118"/>
              <a:gd name="connsiteY2" fmla="*/ 1432579 h 2824872"/>
              <a:gd name="connsiteX3" fmla="*/ 812572 w 932118"/>
              <a:gd name="connsiteY3" fmla="*/ 2247063 h 2824872"/>
              <a:gd name="connsiteX4" fmla="*/ 672144 w 932118"/>
              <a:gd name="connsiteY4" fmla="*/ 2824872 h 2824872"/>
              <a:gd name="connsiteX0" fmla="*/ 0 w 932118"/>
              <a:gd name="connsiteY0" fmla="*/ 0 h 2824872"/>
              <a:gd name="connsiteX1" fmla="*/ 697007 w 932118"/>
              <a:gd name="connsiteY1" fmla="*/ 648092 h 2824872"/>
              <a:gd name="connsiteX2" fmla="*/ 929554 w 932118"/>
              <a:gd name="connsiteY2" fmla="*/ 1432579 h 2824872"/>
              <a:gd name="connsiteX3" fmla="*/ 812572 w 932118"/>
              <a:gd name="connsiteY3" fmla="*/ 2247063 h 2824872"/>
              <a:gd name="connsiteX4" fmla="*/ 672144 w 932118"/>
              <a:gd name="connsiteY4" fmla="*/ 2824872 h 2824872"/>
              <a:gd name="connsiteX0" fmla="*/ 0 w 929704"/>
              <a:gd name="connsiteY0" fmla="*/ 0 h 2824872"/>
              <a:gd name="connsiteX1" fmla="*/ 697007 w 929704"/>
              <a:gd name="connsiteY1" fmla="*/ 648092 h 2824872"/>
              <a:gd name="connsiteX2" fmla="*/ 929554 w 929704"/>
              <a:gd name="connsiteY2" fmla="*/ 1432579 h 2824872"/>
              <a:gd name="connsiteX3" fmla="*/ 672144 w 929704"/>
              <a:gd name="connsiteY3" fmla="*/ 2824872 h 2824872"/>
              <a:gd name="connsiteX0" fmla="*/ 0 w 933020"/>
              <a:gd name="connsiteY0" fmla="*/ 0 h 2824872"/>
              <a:gd name="connsiteX1" fmla="*/ 697007 w 933020"/>
              <a:gd name="connsiteY1" fmla="*/ 648092 h 2824872"/>
              <a:gd name="connsiteX2" fmla="*/ 929554 w 933020"/>
              <a:gd name="connsiteY2" fmla="*/ 1432579 h 2824872"/>
              <a:gd name="connsiteX3" fmla="*/ 825270 w 933020"/>
              <a:gd name="connsiteY3" fmla="*/ 2206322 h 2824872"/>
              <a:gd name="connsiteX4" fmla="*/ 672144 w 933020"/>
              <a:gd name="connsiteY4" fmla="*/ 2824872 h 2824872"/>
              <a:gd name="connsiteX0" fmla="*/ 0 w 929704"/>
              <a:gd name="connsiteY0" fmla="*/ 0 h 2824872"/>
              <a:gd name="connsiteX1" fmla="*/ 697007 w 929704"/>
              <a:gd name="connsiteY1" fmla="*/ 648092 h 2824872"/>
              <a:gd name="connsiteX2" fmla="*/ 929554 w 929704"/>
              <a:gd name="connsiteY2" fmla="*/ 1432579 h 2824872"/>
              <a:gd name="connsiteX3" fmla="*/ 672144 w 929704"/>
              <a:gd name="connsiteY3" fmla="*/ 2824872 h 28248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29704" h="2824872">
                <a:moveTo>
                  <a:pt x="0" y="0"/>
                </a:moveTo>
                <a:cubicBezTo>
                  <a:pt x="366784" y="229637"/>
                  <a:pt x="542081" y="409329"/>
                  <a:pt x="697007" y="648092"/>
                </a:cubicBezTo>
                <a:cubicBezTo>
                  <a:pt x="851933" y="886855"/>
                  <a:pt x="933698" y="1069782"/>
                  <a:pt x="929554" y="1432579"/>
                </a:cubicBezTo>
                <a:cubicBezTo>
                  <a:pt x="925410" y="1795376"/>
                  <a:pt x="725771" y="2534811"/>
                  <a:pt x="672144" y="2824872"/>
                </a:cubicBezTo>
              </a:path>
            </a:pathLst>
          </a:cu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067" name="テキスト ボックス 20"/>
          <p:cNvSpPr txBox="1">
            <a:spLocks noChangeArrowheads="1"/>
          </p:cNvSpPr>
          <p:nvPr/>
        </p:nvSpPr>
        <p:spPr bwMode="auto">
          <a:xfrm>
            <a:off x="8270875" y="5759450"/>
            <a:ext cx="6461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/>
              <a:t>WiFi</a:t>
            </a:r>
            <a:endParaRPr lang="ja-JP" altLang="en-US"/>
          </a:p>
        </p:txBody>
      </p:sp>
      <p:sp>
        <p:nvSpPr>
          <p:cNvPr id="2068" name="テキスト ボックス 21"/>
          <p:cNvSpPr txBox="1">
            <a:spLocks noChangeArrowheads="1"/>
          </p:cNvSpPr>
          <p:nvPr/>
        </p:nvSpPr>
        <p:spPr bwMode="auto">
          <a:xfrm>
            <a:off x="5411788" y="5529263"/>
            <a:ext cx="218521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dirty="0" smtClean="0"/>
              <a:t>Best effort bearer</a:t>
            </a:r>
            <a:endParaRPr lang="en-US" altLang="ja-JP" dirty="0"/>
          </a:p>
          <a:p>
            <a:pPr eaLnBrk="1" hangingPunct="1"/>
            <a:r>
              <a:rPr lang="en-US" altLang="ja-JP" dirty="0"/>
              <a:t>(QCI=8, non-GBR)</a:t>
            </a:r>
            <a:endParaRPr lang="ja-JP" altLang="en-US" dirty="0"/>
          </a:p>
        </p:txBody>
      </p:sp>
      <p:sp>
        <p:nvSpPr>
          <p:cNvPr id="2069" name="テキスト ボックス 22"/>
          <p:cNvSpPr txBox="1">
            <a:spLocks noChangeArrowheads="1"/>
          </p:cNvSpPr>
          <p:nvPr/>
        </p:nvSpPr>
        <p:spPr bwMode="auto">
          <a:xfrm>
            <a:off x="6837363" y="6140450"/>
            <a:ext cx="164044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dirty="0" err="1" smtClean="0"/>
              <a:t>QoS</a:t>
            </a:r>
            <a:r>
              <a:rPr lang="en-US" altLang="ja-JP" dirty="0" smtClean="0"/>
              <a:t> bearer</a:t>
            </a:r>
            <a:endParaRPr lang="en-US" altLang="ja-JP" dirty="0"/>
          </a:p>
          <a:p>
            <a:pPr eaLnBrk="1" hangingPunct="1"/>
            <a:r>
              <a:rPr lang="en-US" altLang="ja-JP" dirty="0"/>
              <a:t>(QCI=1, GBR)</a:t>
            </a:r>
            <a:endParaRPr lang="ja-JP" altLang="en-US" dirty="0"/>
          </a:p>
        </p:txBody>
      </p:sp>
      <p:cxnSp>
        <p:nvCxnSpPr>
          <p:cNvPr id="20" name="直線矢印コネクタ 19"/>
          <p:cNvCxnSpPr/>
          <p:nvPr/>
        </p:nvCxnSpPr>
        <p:spPr>
          <a:xfrm flipH="1" flipV="1">
            <a:off x="7715250" y="5497513"/>
            <a:ext cx="244475" cy="6302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円弧 23"/>
          <p:cNvSpPr/>
          <p:nvPr/>
        </p:nvSpPr>
        <p:spPr>
          <a:xfrm flipH="1">
            <a:off x="7116763" y="4927600"/>
            <a:ext cx="842962" cy="252413"/>
          </a:xfrm>
          <a:prstGeom prst="arc">
            <a:avLst>
              <a:gd name="adj1" fmla="val 20750773"/>
              <a:gd name="adj2" fmla="val 1167420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072" name="テキスト ボックス 26"/>
          <p:cNvSpPr txBox="1">
            <a:spLocks noChangeArrowheads="1"/>
          </p:cNvSpPr>
          <p:nvPr/>
        </p:nvSpPr>
        <p:spPr bwMode="auto">
          <a:xfrm>
            <a:off x="6659563" y="4814888"/>
            <a:ext cx="4937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/>
              <a:t>3G</a:t>
            </a:r>
            <a:endParaRPr lang="ja-JP" altLang="en-US"/>
          </a:p>
        </p:txBody>
      </p:sp>
      <p:cxnSp>
        <p:nvCxnSpPr>
          <p:cNvPr id="28" name="直線矢印コネクタ 27"/>
          <p:cNvCxnSpPr>
            <a:endCxn id="2" idx="3"/>
          </p:cNvCxnSpPr>
          <p:nvPr/>
        </p:nvCxnSpPr>
        <p:spPr>
          <a:xfrm flipV="1">
            <a:off x="7191375" y="5461000"/>
            <a:ext cx="225425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矢印コネクタ 29"/>
          <p:cNvCxnSpPr/>
          <p:nvPr/>
        </p:nvCxnSpPr>
        <p:spPr>
          <a:xfrm flipH="1" flipV="1">
            <a:off x="8462963" y="5476875"/>
            <a:ext cx="73025" cy="2714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75" name="テキスト ボックス 31"/>
          <p:cNvSpPr txBox="1">
            <a:spLocks noChangeArrowheads="1"/>
          </p:cNvSpPr>
          <p:nvPr/>
        </p:nvSpPr>
        <p:spPr bwMode="auto">
          <a:xfrm>
            <a:off x="6477000" y="4292600"/>
            <a:ext cx="9032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/>
              <a:t>NW I/F</a:t>
            </a:r>
            <a:endParaRPr lang="ja-JP" altLang="en-US"/>
          </a:p>
        </p:txBody>
      </p:sp>
      <p:sp>
        <p:nvSpPr>
          <p:cNvPr id="2076" name="テキスト ボックス 34"/>
          <p:cNvSpPr txBox="1">
            <a:spLocks noChangeArrowheads="1"/>
          </p:cNvSpPr>
          <p:nvPr/>
        </p:nvSpPr>
        <p:spPr bwMode="auto">
          <a:xfrm>
            <a:off x="5651500" y="1268413"/>
            <a:ext cx="954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/>
              <a:t>&lt;body&gt;</a:t>
            </a:r>
            <a:endParaRPr lang="ja-JP" altLang="en-US"/>
          </a:p>
        </p:txBody>
      </p:sp>
      <p:sp>
        <p:nvSpPr>
          <p:cNvPr id="2077" name="テキスト ボックス 35"/>
          <p:cNvSpPr txBox="1">
            <a:spLocks noChangeArrowheads="1"/>
          </p:cNvSpPr>
          <p:nvPr/>
        </p:nvSpPr>
        <p:spPr bwMode="auto">
          <a:xfrm>
            <a:off x="5641975" y="2195513"/>
            <a:ext cx="10175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/>
              <a:t>&lt;/body&gt;</a:t>
            </a:r>
            <a:endParaRPr lang="ja-JP" altLang="en-US"/>
          </a:p>
        </p:txBody>
      </p:sp>
      <p:sp>
        <p:nvSpPr>
          <p:cNvPr id="2078" name="テキスト ボックス 37"/>
          <p:cNvSpPr txBox="1">
            <a:spLocks noChangeArrowheads="1"/>
          </p:cNvSpPr>
          <p:nvPr/>
        </p:nvSpPr>
        <p:spPr bwMode="auto">
          <a:xfrm>
            <a:off x="4732338" y="2420938"/>
            <a:ext cx="954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/>
              <a:t>&lt;body&gt;</a:t>
            </a:r>
            <a:endParaRPr lang="ja-JP" altLang="en-US"/>
          </a:p>
        </p:txBody>
      </p:sp>
      <p:sp>
        <p:nvSpPr>
          <p:cNvPr id="2079" name="テキスト ボックス 38"/>
          <p:cNvSpPr txBox="1">
            <a:spLocks noChangeArrowheads="1"/>
          </p:cNvSpPr>
          <p:nvPr/>
        </p:nvSpPr>
        <p:spPr bwMode="auto">
          <a:xfrm>
            <a:off x="4687888" y="3175000"/>
            <a:ext cx="10191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/>
              <a:t>&lt;/body&gt;</a:t>
            </a:r>
            <a:endParaRPr lang="ja-JP" altLang="en-US"/>
          </a:p>
        </p:txBody>
      </p:sp>
      <p:sp>
        <p:nvSpPr>
          <p:cNvPr id="10" name="スライド番号プレースホルダー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B7D0DD-A664-465B-A163-728C398F2456}" type="slidenum">
              <a:rPr lang="ja-JP" altLang="en-US" smtClean="0"/>
              <a:pPr>
                <a:defRPr/>
              </a:pPr>
              <a:t>2</a:t>
            </a:fld>
            <a:endParaRPr lang="ja-JP" alt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Possible approaches</a:t>
            </a:r>
            <a:endParaRPr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altLang="ja-JP" dirty="0" smtClean="0"/>
              <a:t>Web API to retrieve more detailed information on the network interface(s) for more efficient network usage</a:t>
            </a:r>
          </a:p>
          <a:p>
            <a:pPr lvl="1"/>
            <a:r>
              <a:rPr lang="en-US" altLang="ja-JP" dirty="0" smtClean="0"/>
              <a:t>Network information obtained solely by the terminal (e.g., Cellular and </a:t>
            </a:r>
            <a:r>
              <a:rPr lang="en-US" altLang="ja-JP" dirty="0" err="1" smtClean="0"/>
              <a:t>WiFi</a:t>
            </a:r>
            <a:r>
              <a:rPr lang="en-US" altLang="ja-JP" dirty="0" smtClean="0"/>
              <a:t> base stations, signal strength, error rate, throughput)</a:t>
            </a:r>
          </a:p>
          <a:p>
            <a:pPr lvl="1"/>
            <a:r>
              <a:rPr lang="en-US" altLang="ja-JP" dirty="0" smtClean="0"/>
              <a:t>Network information obtained by cooperating with the network (e.g. access network load, backhaul load, congested APs) via 3GPP ANDSF or WFA Hotspot 2.0</a:t>
            </a:r>
          </a:p>
          <a:p>
            <a:pPr marL="457200" lvl="1" indent="0">
              <a:buNone/>
            </a:pPr>
            <a:r>
              <a:rPr lang="en-US" altLang="ja-JP" dirty="0" smtClean="0">
                <a:solidFill>
                  <a:srgbClr val="FF0000"/>
                </a:solidFill>
                <a:sym typeface="Wingdings"/>
              </a:rPr>
              <a:t> Extension to Network information API?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r>
              <a:rPr lang="en-US" altLang="ja-JP" dirty="0" smtClean="0"/>
              <a:t>Web API to control network interfaces for fine-grained network selection</a:t>
            </a:r>
          </a:p>
          <a:p>
            <a:pPr lvl="1"/>
            <a:r>
              <a:rPr lang="en-US" altLang="ja-JP" dirty="0" smtClean="0"/>
              <a:t>Network interface control should support not only open/close, but also attachment to a specific base station in </a:t>
            </a:r>
            <a:r>
              <a:rPr lang="en-US" altLang="ja-JP" dirty="0" err="1" smtClean="0"/>
              <a:t>WiFi</a:t>
            </a:r>
            <a:r>
              <a:rPr lang="en-US" altLang="ja-JP" dirty="0" smtClean="0"/>
              <a:t> network, establishment of a dedicated bearer in cellular network, etc.</a:t>
            </a:r>
          </a:p>
          <a:p>
            <a:pPr lvl="1"/>
            <a:r>
              <a:rPr lang="en-US" altLang="ja-JP" dirty="0" smtClean="0"/>
              <a:t>Support of concurrent usage of multiple networks and access network selection based on the content type (video/voice/text)</a:t>
            </a:r>
          </a:p>
          <a:p>
            <a:pPr marL="457200" lvl="1" indent="0">
              <a:buNone/>
            </a:pPr>
            <a:r>
              <a:rPr lang="en-US" altLang="ja-JP" dirty="0" smtClean="0">
                <a:solidFill>
                  <a:srgbClr val="FF0000"/>
                </a:solidFill>
                <a:sym typeface="Wingdings"/>
              </a:rPr>
              <a:t></a:t>
            </a:r>
            <a:r>
              <a:rPr lang="en-US" altLang="ja-JP" dirty="0" smtClean="0">
                <a:solidFill>
                  <a:srgbClr val="FF0000"/>
                </a:solidFill>
              </a:rPr>
              <a:t>Extension </a:t>
            </a:r>
            <a:r>
              <a:rPr lang="en-US" altLang="ja-JP" dirty="0" smtClean="0">
                <a:solidFill>
                  <a:srgbClr val="FF0000"/>
                </a:solidFill>
              </a:rPr>
              <a:t>to/new features for </a:t>
            </a:r>
            <a:r>
              <a:rPr lang="en-US" altLang="ja-JP" dirty="0" smtClean="0">
                <a:solidFill>
                  <a:srgbClr val="FF0000"/>
                </a:solidFill>
              </a:rPr>
              <a:t>Network interface API?</a:t>
            </a:r>
            <a:endParaRPr lang="en-US" altLang="ja-JP" dirty="0">
              <a:solidFill>
                <a:srgbClr val="FF0000"/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7D0DD-A664-465B-A163-728C398F2456}" type="slidenum">
              <a:rPr lang="ja-JP" altLang="en-US" smtClean="0"/>
              <a:pPr/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792770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327</Words>
  <Application>Microsoft Macintosh PowerPoint</Application>
  <PresentationFormat>画面に合わせる (4:3)</PresentationFormat>
  <Paragraphs>40</Paragraphs>
  <Slides>3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4" baseType="lpstr">
      <vt:lpstr>Office テーマ</vt:lpstr>
      <vt:lpstr>Network awareness in a multiple-network environment</vt:lpstr>
      <vt:lpstr>Network-aware Webapps</vt:lpstr>
      <vt:lpstr>Possible approaches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2012-10-22T08:57:19Z</dcterms:created>
  <dcterms:modified xsi:type="dcterms:W3CDTF">2012-10-31T14:12:28Z</dcterms:modified>
</cp:coreProperties>
</file>