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21"/>
  </p:notesMasterIdLst>
  <p:sldIdLst>
    <p:sldId id="256" r:id="rId2"/>
    <p:sldId id="257" r:id="rId3"/>
    <p:sldId id="258" r:id="rId4"/>
    <p:sldId id="259" r:id="rId5"/>
    <p:sldId id="260" r:id="rId6"/>
    <p:sldId id="262" r:id="rId7"/>
    <p:sldId id="279" r:id="rId8"/>
    <p:sldId id="264" r:id="rId9"/>
    <p:sldId id="265" r:id="rId10"/>
    <p:sldId id="267" r:id="rId11"/>
    <p:sldId id="274" r:id="rId12"/>
    <p:sldId id="266" r:id="rId13"/>
    <p:sldId id="268" r:id="rId14"/>
    <p:sldId id="278" r:id="rId15"/>
    <p:sldId id="277" r:id="rId16"/>
    <p:sldId id="269" r:id="rId17"/>
    <p:sldId id="275" r:id="rId18"/>
    <p:sldId id="271" r:id="rId19"/>
    <p:sldId id="276" r:id="rId20"/>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59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2619246525"/>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 Id="rId3" Type="http://schemas.openxmlformats.org/officeDocument/2006/relationships/hyperlink" Target="https://www.gov.uk/government/publications/open-data-charter/g8-open-data-charter-and-technical-annex%23technical-annex"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Shape 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1" name="Shape 3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5" name="Shape 11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1" name="Shape 1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5" name="Shape 11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4831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5" name="Shape 11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lang="en-GB" baseline="0"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0" name="Shape 1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5" name="Shape 11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dirty="0" smtClean="0"/>
          </a:p>
          <a:p>
            <a:pPr>
              <a:spcBef>
                <a:spcPts val="0"/>
              </a:spcBef>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4" name="Shape 1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4" name="Shape 1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Shape 3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8" name="Shape 3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4" name="Shape 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Shape 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0" name="Shape 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100000"/>
              <a:buFont typeface="Arial"/>
              <a:buNone/>
            </a:pPr>
            <a:r>
              <a:rPr lang="en-GB" dirty="0">
                <a:solidFill>
                  <a:schemeClr val="dk1"/>
                </a:solidFill>
              </a:rPr>
              <a:t>The Global Open Data Index benchmarks open data by looking at ten key datasets in each place. These datasets were chosen based on the</a:t>
            </a:r>
            <a:r>
              <a:rPr lang="en-GB" dirty="0">
                <a:solidFill>
                  <a:schemeClr val="dk1"/>
                </a:solidFill>
                <a:hlinkClick r:id="rId3"/>
              </a:rPr>
              <a:t> </a:t>
            </a:r>
            <a:r>
              <a:rPr lang="en-GB" u="sng" dirty="0">
                <a:solidFill>
                  <a:schemeClr val="hlink"/>
                </a:solidFill>
                <a:hlinkClick r:id="rId3"/>
              </a:rPr>
              <a:t>G8 key datasets definition</a:t>
            </a:r>
            <a:r>
              <a:rPr lang="en-GB" dirty="0">
                <a:solidFill>
                  <a:schemeClr val="dk1"/>
                </a:solidFill>
              </a:rPr>
              <a:t> and after consulting the Open Government Community. This year the Global Open Index examines the following ten datasets:</a:t>
            </a:r>
          </a:p>
          <a:p>
            <a:pPr lvl="0" rtl="0">
              <a:spcBef>
                <a:spcPts val="0"/>
              </a:spcBef>
              <a:buClr>
                <a:schemeClr val="dk1"/>
              </a:buClr>
              <a:buSzPct val="100000"/>
              <a:buFont typeface="Arial"/>
              <a:buNone/>
            </a:pPr>
            <a:r>
              <a:rPr lang="en-GB" dirty="0">
                <a:solidFill>
                  <a:schemeClr val="dk1"/>
                </a:solidFill>
              </a:rPr>
              <a:t>1. Election Results (national) - Results by constituency/district for all major national electoral contests</a:t>
            </a:r>
          </a:p>
          <a:p>
            <a:pPr lvl="0" rtl="0">
              <a:spcBef>
                <a:spcPts val="0"/>
              </a:spcBef>
              <a:buClr>
                <a:schemeClr val="dk1"/>
              </a:buClr>
              <a:buSzPct val="100000"/>
              <a:buFont typeface="Arial"/>
              <a:buNone/>
            </a:pPr>
            <a:r>
              <a:rPr lang="en-GB" dirty="0">
                <a:solidFill>
                  <a:schemeClr val="dk1"/>
                </a:solidFill>
              </a:rPr>
              <a:t>2. Company Register - List of registered (limited liability) companies including name, unique identifier and additional information such as address, registered activities. The submissions in this data category does not need to include detailed financial data such as balance sheet etc.</a:t>
            </a:r>
          </a:p>
          <a:p>
            <a:pPr lvl="0" rtl="0">
              <a:spcBef>
                <a:spcPts val="0"/>
              </a:spcBef>
              <a:buClr>
                <a:schemeClr val="dk1"/>
              </a:buClr>
              <a:buSzPct val="100000"/>
              <a:buFont typeface="Arial"/>
              <a:buNone/>
            </a:pPr>
            <a:r>
              <a:rPr lang="en-GB" dirty="0">
                <a:solidFill>
                  <a:schemeClr val="dk1"/>
                </a:solidFill>
              </a:rPr>
              <a:t>3. National Map (Low resolution: 1:250,000 or better) - High level map at a scale of 1:250,000 or better (1cm = 2.5km)</a:t>
            </a:r>
          </a:p>
          <a:p>
            <a:pPr lvl="0" rtl="0">
              <a:spcBef>
                <a:spcPts val="0"/>
              </a:spcBef>
              <a:buClr>
                <a:schemeClr val="dk1"/>
              </a:buClr>
              <a:buSzPct val="100000"/>
              <a:buFont typeface="Arial"/>
              <a:buNone/>
            </a:pPr>
            <a:r>
              <a:rPr lang="en-GB" dirty="0">
                <a:solidFill>
                  <a:schemeClr val="dk1"/>
                </a:solidFill>
              </a:rPr>
              <a:t>4. Government Spending (high level of spending by sector) - Records of actual (past) national government spending at a detailed transactional level; at the level of month to month government expenditure on specific items (usually this means individual records of spending amounts under $1m or even under $100k). (Note: Just a database of contracts awarded or similar is not considered sufficient. This data category refers to detailed </a:t>
            </a:r>
            <a:r>
              <a:rPr lang="en-GB" dirty="0" err="1">
                <a:solidFill>
                  <a:schemeClr val="dk1"/>
                </a:solidFill>
              </a:rPr>
              <a:t>ongoing</a:t>
            </a:r>
            <a:r>
              <a:rPr lang="en-GB" dirty="0">
                <a:solidFill>
                  <a:schemeClr val="dk1"/>
                </a:solidFill>
              </a:rPr>
              <a:t> data on actual expenditure)</a:t>
            </a:r>
          </a:p>
          <a:p>
            <a:pPr lvl="0" rtl="0">
              <a:spcBef>
                <a:spcPts val="0"/>
              </a:spcBef>
              <a:buClr>
                <a:schemeClr val="dk1"/>
              </a:buClr>
              <a:buSzPct val="100000"/>
              <a:buFont typeface="Arial"/>
              <a:buNone/>
            </a:pPr>
            <a:r>
              <a:rPr lang="en-GB" dirty="0">
                <a:solidFill>
                  <a:schemeClr val="dk1"/>
                </a:solidFill>
              </a:rPr>
              <a:t>5. Government Budget (detailed transactional level data) - National government budget at a high level (e.g. spending by sector, department </a:t>
            </a:r>
            <a:r>
              <a:rPr lang="en-GB" dirty="0" err="1">
                <a:solidFill>
                  <a:schemeClr val="dk1"/>
                </a:solidFill>
              </a:rPr>
              <a:t>etc</a:t>
            </a:r>
            <a:r>
              <a:rPr lang="en-GB" dirty="0">
                <a:solidFill>
                  <a:schemeClr val="dk1"/>
                </a:solidFill>
              </a:rPr>
              <a:t>). This category is about budgets which are government plans for expenditure (not actual expenditure in the past).</a:t>
            </a:r>
          </a:p>
          <a:p>
            <a:pPr lvl="0" rtl="0">
              <a:spcBef>
                <a:spcPts val="0"/>
              </a:spcBef>
              <a:buClr>
                <a:schemeClr val="dk1"/>
              </a:buClr>
              <a:buSzPct val="100000"/>
              <a:buFont typeface="Arial"/>
              <a:buNone/>
            </a:pPr>
            <a:r>
              <a:rPr lang="en-GB" dirty="0">
                <a:solidFill>
                  <a:schemeClr val="dk1"/>
                </a:solidFill>
              </a:rPr>
              <a:t>6. Legislation (laws and statutes) - This data category requires all national laws and statutes available to be available online, although it is not a requirement that information on legislative behaviour e.g. voting records is available.</a:t>
            </a:r>
          </a:p>
          <a:p>
            <a:pPr lvl="0" rtl="0">
              <a:spcBef>
                <a:spcPts val="0"/>
              </a:spcBef>
              <a:buClr>
                <a:schemeClr val="dk1"/>
              </a:buClr>
              <a:buSzPct val="100000"/>
              <a:buFont typeface="Arial"/>
              <a:buNone/>
            </a:pPr>
            <a:r>
              <a:rPr lang="en-GB" dirty="0">
                <a:solidFill>
                  <a:schemeClr val="dk1"/>
                </a:solidFill>
              </a:rPr>
              <a:t>7. National Statistical Office Data (economic and demographic information) - Key national statistics such as demographic and economic indicators (GDP, unemployment, population, </a:t>
            </a:r>
            <a:r>
              <a:rPr lang="en-GB" dirty="0" err="1">
                <a:solidFill>
                  <a:schemeClr val="dk1"/>
                </a:solidFill>
              </a:rPr>
              <a:t>etc</a:t>
            </a:r>
            <a:r>
              <a:rPr lang="en-GB" dirty="0">
                <a:solidFill>
                  <a:schemeClr val="dk1"/>
                </a:solidFill>
              </a:rPr>
              <a:t>). Aggregate data (e.g. GDP for whole country at a quarterly level, or population at an annual level) is also considered acceptable in this data category. In general, answers of 'yes' in this category refers to entries with a reasonable amount of both economic and demographic information available.</a:t>
            </a:r>
          </a:p>
          <a:p>
            <a:pPr lvl="0" rtl="0">
              <a:spcBef>
                <a:spcPts val="0"/>
              </a:spcBef>
              <a:buClr>
                <a:schemeClr val="dk1"/>
              </a:buClr>
              <a:buSzPct val="100000"/>
              <a:buFont typeface="Arial"/>
              <a:buNone/>
            </a:pPr>
            <a:r>
              <a:rPr lang="en-GB" dirty="0">
                <a:solidFill>
                  <a:schemeClr val="dk1"/>
                </a:solidFill>
              </a:rPr>
              <a:t>8. National Postcode/ZIP database - A database of postcodes/</a:t>
            </a:r>
            <a:r>
              <a:rPr lang="en-GB" dirty="0" err="1">
                <a:solidFill>
                  <a:schemeClr val="dk1"/>
                </a:solidFill>
              </a:rPr>
              <a:t>zipcodes</a:t>
            </a:r>
            <a:r>
              <a:rPr lang="en-GB" dirty="0">
                <a:solidFill>
                  <a:schemeClr val="dk1"/>
                </a:solidFill>
              </a:rPr>
              <a:t> and the corresponding geospatial locations in terms of a latitude and a longitude (or similar coordinates in an openly published national coordinate system). A database which gives a location in terms of the name of a town or a street without </a:t>
            </a:r>
            <a:r>
              <a:rPr lang="en-GB" dirty="0" err="1">
                <a:solidFill>
                  <a:schemeClr val="dk1"/>
                </a:solidFill>
              </a:rPr>
              <a:t>lat</a:t>
            </a:r>
            <a:r>
              <a:rPr lang="en-GB" dirty="0">
                <a:solidFill>
                  <a:schemeClr val="dk1"/>
                </a:solidFill>
              </a:rPr>
              <a:t>/long coordinates is not considered acceptable unless the name of the town or street can be further converted to a latitude and longitude by means of other open data (</a:t>
            </a:r>
            <a:r>
              <a:rPr lang="en-GB" dirty="0" err="1">
                <a:solidFill>
                  <a:schemeClr val="dk1"/>
                </a:solidFill>
              </a:rPr>
              <a:t>eg</a:t>
            </a:r>
            <a:r>
              <a:rPr lang="en-GB" dirty="0">
                <a:solidFill>
                  <a:schemeClr val="dk1"/>
                </a:solidFill>
              </a:rPr>
              <a:t> an open gazetteer with latitude and longitude attributes).</a:t>
            </a:r>
          </a:p>
          <a:p>
            <a:pPr lvl="0" rtl="0">
              <a:spcBef>
                <a:spcPts val="0"/>
              </a:spcBef>
              <a:buClr>
                <a:schemeClr val="dk1"/>
              </a:buClr>
              <a:buSzPct val="100000"/>
              <a:buFont typeface="Arial"/>
              <a:buNone/>
            </a:pPr>
            <a:r>
              <a:rPr lang="en-GB" dirty="0">
                <a:solidFill>
                  <a:schemeClr val="dk1"/>
                </a:solidFill>
              </a:rPr>
              <a:t>9. Public Transport Timetables - Timetables of major government operated (or commissioned) national-level public transport services (specifically bus and train). The focus here is on national level services (not those which operate only at a municipal or city level and which are not controlled or regulated by the national government). A 'yes' in any question will refer to both types of transport. However, if there is no national level service operated or regulated by the government for a given type of transport (for instance busses), then this type is ignored in this data category. Environmental Data on major sources of pollutants (e.g. location, emissions) - Aggregate data about the emission of air pollutants especially those potentially harmful to human health (although it is not a requirement to include information on greenhouse gas emissions). Aggregate means national-level or more detailed and on an annual basis or better. Standard examples of relevant pollutants would be: carbon monoxides, nitrogen oxides, particulate matter etc.</a:t>
            </a:r>
          </a:p>
          <a:p>
            <a:pPr>
              <a:spcBef>
                <a:spcPts val="0"/>
              </a:spcBef>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7" name="Shape 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dirty="0">
              <a:solidFill>
                <a:srgbClr val="FFFF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GB" dirty="0" smtClean="0"/>
              <a:t>Scrap this analytics</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GB" dirty="0" smtClean="0"/>
              <a:t>Scra</a:t>
            </a:r>
            <a:r>
              <a:rPr lang="en-GB" baseline="0" dirty="0" smtClean="0"/>
              <a:t>p this analytics </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8" name="Shape 10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rgbClr val="F0F0F0"/>
        </a:solidFill>
        <a:effectLst/>
      </p:bgPr>
    </p:bg>
    <p:spTree>
      <p:nvGrpSpPr>
        <p:cNvPr id="1" name="Shape 7"/>
        <p:cNvGrpSpPr/>
        <p:nvPr/>
      </p:nvGrpSpPr>
      <p:grpSpPr>
        <a:xfrm>
          <a:off x="0" y="0"/>
          <a:ext cx="0" cy="0"/>
          <a:chOff x="0" y="0"/>
          <a:chExt cx="0" cy="0"/>
        </a:xfrm>
      </p:grpSpPr>
      <p:sp>
        <p:nvSpPr>
          <p:cNvPr id="8" name="Shape 8"/>
          <p:cNvSpPr txBox="1">
            <a:spLocks noGrp="1"/>
          </p:cNvSpPr>
          <p:nvPr>
            <p:ph type="subTitle" idx="1"/>
          </p:nvPr>
        </p:nvSpPr>
        <p:spPr>
          <a:xfrm>
            <a:off x="856150" y="2162412"/>
            <a:ext cx="7414200" cy="917999"/>
          </a:xfrm>
          <a:prstGeom prst="rect">
            <a:avLst/>
          </a:prstGeom>
          <a:noFill/>
          <a:ln>
            <a:noFill/>
          </a:ln>
        </p:spPr>
        <p:txBody>
          <a:bodyPr lIns="91425" tIns="91425" rIns="91425" bIns="91425" anchor="t" anchorCtr="0"/>
          <a:lstStyle>
            <a:lvl1pPr rtl="0">
              <a:lnSpc>
                <a:spcPct val="100000"/>
              </a:lnSpc>
              <a:spcBef>
                <a:spcPts val="0"/>
              </a:spcBef>
              <a:spcAft>
                <a:spcPts val="0"/>
              </a:spcAft>
              <a:buClr>
                <a:srgbClr val="2D2D2D"/>
              </a:buClr>
              <a:buSzPct val="100000"/>
              <a:buNone/>
              <a:defRPr sz="10000" b="1" i="0" u="none" strike="noStrike" cap="none" baseline="0">
                <a:solidFill>
                  <a:srgbClr val="2D2D2D"/>
                </a:solidFill>
              </a:defRPr>
            </a:lvl1pPr>
            <a:lvl2pPr algn="ctr" rtl="0">
              <a:lnSpc>
                <a:spcPct val="100000"/>
              </a:lnSpc>
              <a:spcBef>
                <a:spcPts val="0"/>
              </a:spcBef>
              <a:spcAft>
                <a:spcPts val="0"/>
              </a:spcAft>
              <a:buClr>
                <a:schemeClr val="dk2"/>
              </a:buClr>
              <a:buSzPct val="100000"/>
              <a:buFont typeface="Arial"/>
              <a:buNone/>
              <a:defRPr sz="10000" b="0" i="0" u="none" strike="noStrike" cap="none" baseline="0">
                <a:solidFill>
                  <a:schemeClr val="dk2"/>
                </a:solidFill>
                <a:latin typeface="Arial"/>
                <a:ea typeface="Arial"/>
                <a:cs typeface="Arial"/>
                <a:sym typeface="Arial"/>
              </a:defRPr>
            </a:lvl2pPr>
            <a:lvl3pPr algn="ctr" rtl="0">
              <a:lnSpc>
                <a:spcPct val="100000"/>
              </a:lnSpc>
              <a:spcBef>
                <a:spcPts val="0"/>
              </a:spcBef>
              <a:spcAft>
                <a:spcPts val="0"/>
              </a:spcAft>
              <a:buClr>
                <a:schemeClr val="dk2"/>
              </a:buClr>
              <a:buSzPct val="100000"/>
              <a:buFont typeface="Arial"/>
              <a:buNone/>
              <a:defRPr sz="10000" b="0" i="0" u="none" strike="noStrike" cap="none" baseline="0">
                <a:solidFill>
                  <a:schemeClr val="dk2"/>
                </a:solidFill>
                <a:latin typeface="Arial"/>
                <a:ea typeface="Arial"/>
                <a:cs typeface="Arial"/>
                <a:sym typeface="Arial"/>
              </a:defRPr>
            </a:lvl3pPr>
            <a:lvl4pPr algn="ctr" rtl="0">
              <a:lnSpc>
                <a:spcPct val="100000"/>
              </a:lnSpc>
              <a:spcBef>
                <a:spcPts val="0"/>
              </a:spcBef>
              <a:spcAft>
                <a:spcPts val="0"/>
              </a:spcAft>
              <a:buClr>
                <a:schemeClr val="dk2"/>
              </a:buClr>
              <a:buSzPct val="100000"/>
              <a:buFont typeface="Arial"/>
              <a:buNone/>
              <a:defRPr sz="10000" b="0" i="0" u="none" strike="noStrike" cap="none" baseline="0">
                <a:solidFill>
                  <a:schemeClr val="dk2"/>
                </a:solidFill>
                <a:latin typeface="Arial"/>
                <a:ea typeface="Arial"/>
                <a:cs typeface="Arial"/>
                <a:sym typeface="Arial"/>
              </a:defRPr>
            </a:lvl4pPr>
            <a:lvl5pPr algn="ctr" rtl="0">
              <a:lnSpc>
                <a:spcPct val="100000"/>
              </a:lnSpc>
              <a:spcBef>
                <a:spcPts val="0"/>
              </a:spcBef>
              <a:spcAft>
                <a:spcPts val="0"/>
              </a:spcAft>
              <a:buClr>
                <a:schemeClr val="dk2"/>
              </a:buClr>
              <a:buSzPct val="100000"/>
              <a:buFont typeface="Arial"/>
              <a:buNone/>
              <a:defRPr sz="10000" b="0" i="0" u="none" strike="noStrike" cap="none" baseline="0">
                <a:solidFill>
                  <a:schemeClr val="dk2"/>
                </a:solidFill>
                <a:latin typeface="Arial"/>
                <a:ea typeface="Arial"/>
                <a:cs typeface="Arial"/>
                <a:sym typeface="Arial"/>
              </a:defRPr>
            </a:lvl5pPr>
            <a:lvl6pPr algn="ctr" rtl="0">
              <a:lnSpc>
                <a:spcPct val="100000"/>
              </a:lnSpc>
              <a:spcBef>
                <a:spcPts val="0"/>
              </a:spcBef>
              <a:spcAft>
                <a:spcPts val="0"/>
              </a:spcAft>
              <a:buClr>
                <a:schemeClr val="dk2"/>
              </a:buClr>
              <a:buSzPct val="100000"/>
              <a:buFont typeface="Arial"/>
              <a:buNone/>
              <a:defRPr sz="10000" b="0" i="0" u="none" strike="noStrike" cap="none" baseline="0">
                <a:solidFill>
                  <a:schemeClr val="dk2"/>
                </a:solidFill>
                <a:latin typeface="Arial"/>
                <a:ea typeface="Arial"/>
                <a:cs typeface="Arial"/>
                <a:sym typeface="Arial"/>
              </a:defRPr>
            </a:lvl6pPr>
            <a:lvl7pPr algn="ctr" rtl="0">
              <a:lnSpc>
                <a:spcPct val="100000"/>
              </a:lnSpc>
              <a:spcBef>
                <a:spcPts val="0"/>
              </a:spcBef>
              <a:spcAft>
                <a:spcPts val="0"/>
              </a:spcAft>
              <a:buClr>
                <a:schemeClr val="dk2"/>
              </a:buClr>
              <a:buSzPct val="100000"/>
              <a:buFont typeface="Arial"/>
              <a:buNone/>
              <a:defRPr sz="10000" b="0" i="0" u="none" strike="noStrike" cap="none" baseline="0">
                <a:solidFill>
                  <a:schemeClr val="dk2"/>
                </a:solidFill>
                <a:latin typeface="Arial"/>
                <a:ea typeface="Arial"/>
                <a:cs typeface="Arial"/>
                <a:sym typeface="Arial"/>
              </a:defRPr>
            </a:lvl7pPr>
            <a:lvl8pPr algn="ctr" rtl="0">
              <a:lnSpc>
                <a:spcPct val="100000"/>
              </a:lnSpc>
              <a:spcBef>
                <a:spcPts val="0"/>
              </a:spcBef>
              <a:spcAft>
                <a:spcPts val="0"/>
              </a:spcAft>
              <a:buClr>
                <a:schemeClr val="dk2"/>
              </a:buClr>
              <a:buSzPct val="100000"/>
              <a:buFont typeface="Arial"/>
              <a:buNone/>
              <a:defRPr sz="10000" b="0" i="0" u="none" strike="noStrike" cap="none" baseline="0">
                <a:solidFill>
                  <a:schemeClr val="dk2"/>
                </a:solidFill>
                <a:latin typeface="Arial"/>
                <a:ea typeface="Arial"/>
                <a:cs typeface="Arial"/>
                <a:sym typeface="Arial"/>
              </a:defRPr>
            </a:lvl8pPr>
            <a:lvl9pPr algn="ctr" rtl="0">
              <a:lnSpc>
                <a:spcPct val="100000"/>
              </a:lnSpc>
              <a:spcBef>
                <a:spcPts val="0"/>
              </a:spcBef>
              <a:spcAft>
                <a:spcPts val="0"/>
              </a:spcAft>
              <a:buClr>
                <a:schemeClr val="dk2"/>
              </a:buClr>
              <a:buSzPct val="100000"/>
              <a:buFont typeface="Arial"/>
              <a:buNone/>
              <a:defRPr sz="10000" b="0" i="0" u="none" strike="noStrike" cap="none" baseline="0">
                <a:solidFill>
                  <a:schemeClr val="dk2"/>
                </a:solidFill>
                <a:latin typeface="Arial"/>
                <a:ea typeface="Arial"/>
                <a:cs typeface="Arial"/>
                <a:sym typeface="Arial"/>
              </a:defRPr>
            </a:lvl9pPr>
          </a:lstStyle>
          <a:p>
            <a:endParaRPr/>
          </a:p>
        </p:txBody>
      </p:sp>
      <p:sp>
        <p:nvSpPr>
          <p:cNvPr id="9" name="Shape 9"/>
          <p:cNvSpPr txBox="1">
            <a:spLocks noGrp="1"/>
          </p:cNvSpPr>
          <p:nvPr>
            <p:ph type="ctrTitle"/>
          </p:nvPr>
        </p:nvSpPr>
        <p:spPr>
          <a:xfrm>
            <a:off x="856150" y="1518087"/>
            <a:ext cx="7414200" cy="1058999"/>
          </a:xfrm>
          <a:prstGeom prst="rect">
            <a:avLst/>
          </a:prstGeom>
          <a:noFill/>
          <a:ln>
            <a:noFill/>
          </a:ln>
        </p:spPr>
        <p:txBody>
          <a:bodyPr lIns="91425" tIns="91425" rIns="91425" bIns="91425" anchor="b" anchorCtr="0"/>
          <a:lstStyle>
            <a:lvl1pPr rtl="0">
              <a:spcBef>
                <a:spcPts val="0"/>
              </a:spcBef>
              <a:buClr>
                <a:srgbClr val="6A6A6A"/>
              </a:buClr>
              <a:buSzPct val="100000"/>
              <a:buNone/>
              <a:defRPr sz="3000" b="1" i="0" u="none" strike="noStrike" cap="none" baseline="0">
                <a:solidFill>
                  <a:srgbClr val="6A6A6A"/>
                </a:solidFill>
              </a:defRPr>
            </a:lvl1pPr>
            <a:lvl2pPr algn="ctr" rtl="0">
              <a:spcBef>
                <a:spcPts val="0"/>
              </a:spcBef>
              <a:buClr>
                <a:schemeClr val="dk1"/>
              </a:buClr>
              <a:buSzPct val="100000"/>
              <a:buNone/>
              <a:defRPr sz="3000" b="1" i="0" u="none" strike="noStrike" cap="none" baseline="0">
                <a:solidFill>
                  <a:schemeClr val="dk1"/>
                </a:solidFill>
              </a:defRPr>
            </a:lvl2pPr>
            <a:lvl3pPr algn="ctr" rtl="0">
              <a:spcBef>
                <a:spcPts val="0"/>
              </a:spcBef>
              <a:buClr>
                <a:schemeClr val="dk1"/>
              </a:buClr>
              <a:buSzPct val="100000"/>
              <a:buNone/>
              <a:defRPr sz="3000" b="1" i="0" u="none" strike="noStrike" cap="none" baseline="0">
                <a:solidFill>
                  <a:schemeClr val="dk1"/>
                </a:solidFill>
              </a:defRPr>
            </a:lvl3pPr>
            <a:lvl4pPr algn="ctr" rtl="0">
              <a:spcBef>
                <a:spcPts val="0"/>
              </a:spcBef>
              <a:buClr>
                <a:schemeClr val="dk1"/>
              </a:buClr>
              <a:buSzPct val="100000"/>
              <a:buNone/>
              <a:defRPr sz="3000" b="1" i="0" u="none" strike="noStrike" cap="none" baseline="0">
                <a:solidFill>
                  <a:schemeClr val="dk1"/>
                </a:solidFill>
              </a:defRPr>
            </a:lvl4pPr>
            <a:lvl5pPr algn="ctr" rtl="0">
              <a:spcBef>
                <a:spcPts val="0"/>
              </a:spcBef>
              <a:buClr>
                <a:schemeClr val="dk1"/>
              </a:buClr>
              <a:buSzPct val="100000"/>
              <a:buNone/>
              <a:defRPr sz="3000" b="1" i="0" u="none" strike="noStrike" cap="none" baseline="0">
                <a:solidFill>
                  <a:schemeClr val="dk1"/>
                </a:solidFill>
              </a:defRPr>
            </a:lvl5pPr>
            <a:lvl6pPr algn="ctr" rtl="0">
              <a:spcBef>
                <a:spcPts val="0"/>
              </a:spcBef>
              <a:buClr>
                <a:schemeClr val="dk1"/>
              </a:buClr>
              <a:buSzPct val="100000"/>
              <a:buNone/>
              <a:defRPr sz="3000" b="1" i="0" u="none" strike="noStrike" cap="none" baseline="0">
                <a:solidFill>
                  <a:schemeClr val="dk1"/>
                </a:solidFill>
              </a:defRPr>
            </a:lvl6pPr>
            <a:lvl7pPr algn="ctr" rtl="0">
              <a:spcBef>
                <a:spcPts val="0"/>
              </a:spcBef>
              <a:buClr>
                <a:schemeClr val="dk1"/>
              </a:buClr>
              <a:buSzPct val="100000"/>
              <a:buNone/>
              <a:defRPr sz="3000" b="1" i="0" u="none" strike="noStrike" cap="none" baseline="0">
                <a:solidFill>
                  <a:schemeClr val="dk1"/>
                </a:solidFill>
              </a:defRPr>
            </a:lvl7pPr>
            <a:lvl8pPr algn="ctr" rtl="0">
              <a:spcBef>
                <a:spcPts val="0"/>
              </a:spcBef>
              <a:buClr>
                <a:schemeClr val="dk1"/>
              </a:buClr>
              <a:buSzPct val="100000"/>
              <a:buNone/>
              <a:defRPr sz="3000" b="1" i="0" u="none" strike="noStrike" cap="none" baseline="0">
                <a:solidFill>
                  <a:schemeClr val="dk1"/>
                </a:solidFill>
              </a:defRPr>
            </a:lvl8pPr>
            <a:lvl9pPr algn="ctr" rtl="0">
              <a:spcBef>
                <a:spcPts val="0"/>
              </a:spcBef>
              <a:buClr>
                <a:schemeClr val="dk1"/>
              </a:buClr>
              <a:buSzPct val="100000"/>
              <a:buNone/>
              <a:defRPr sz="3000" b="1" i="0" u="none" strike="noStrike" cap="none" baseline="0">
                <a:solidFill>
                  <a:schemeClr val="dk1"/>
                </a:solidFill>
              </a:defRPr>
            </a:lvl9pPr>
          </a:lstStyle>
          <a:p>
            <a:endParaRPr/>
          </a:p>
        </p:txBody>
      </p:sp>
      <p:sp>
        <p:nvSpPr>
          <p:cNvPr id="10" name="Shape 10"/>
          <p:cNvSpPr txBox="1">
            <a:spLocks noGrp="1"/>
          </p:cNvSpPr>
          <p:nvPr>
            <p:ph type="body" idx="2"/>
          </p:nvPr>
        </p:nvSpPr>
        <p:spPr>
          <a:xfrm>
            <a:off x="856150" y="3539312"/>
            <a:ext cx="7414200" cy="1800599"/>
          </a:xfrm>
          <a:prstGeom prst="rect">
            <a:avLst/>
          </a:prstGeom>
        </p:spPr>
        <p:txBody>
          <a:bodyPr lIns="91425" tIns="91425" rIns="91425" bIns="91425" anchor="t" anchorCtr="0"/>
          <a:lstStyle>
            <a:lvl1pPr rtl="0">
              <a:spcBef>
                <a:spcPts val="0"/>
              </a:spcBef>
              <a:buClr>
                <a:srgbClr val="6A6A6A"/>
              </a:buClr>
              <a:buSzPct val="100000"/>
              <a:defRPr sz="1800">
                <a:solidFill>
                  <a:srgbClr val="6A6A6A"/>
                </a:solidFill>
              </a:defRPr>
            </a:lvl1pPr>
            <a:lvl2pPr rtl="0">
              <a:spcBef>
                <a:spcPts val="0"/>
              </a:spcBef>
              <a:buClr>
                <a:srgbClr val="6A6A6A"/>
              </a:buClr>
              <a:buSzPct val="100000"/>
              <a:defRPr sz="1800">
                <a:solidFill>
                  <a:srgbClr val="6A6A6A"/>
                </a:solidFill>
              </a:defRPr>
            </a:lvl2pPr>
            <a:lvl3pPr rtl="0">
              <a:spcBef>
                <a:spcPts val="0"/>
              </a:spcBef>
              <a:buClr>
                <a:srgbClr val="6A6A6A"/>
              </a:buClr>
              <a:buSzPct val="100000"/>
              <a:defRPr sz="1800">
                <a:solidFill>
                  <a:srgbClr val="6A6A6A"/>
                </a:solidFill>
              </a:defRPr>
            </a:lvl3pPr>
            <a:lvl4pPr rtl="0">
              <a:spcBef>
                <a:spcPts val="0"/>
              </a:spcBef>
              <a:buClr>
                <a:srgbClr val="6A6A6A"/>
              </a:buClr>
              <a:defRPr>
                <a:solidFill>
                  <a:srgbClr val="6A6A6A"/>
                </a:solidFill>
              </a:defRPr>
            </a:lvl4pPr>
            <a:lvl5pPr rtl="0">
              <a:spcBef>
                <a:spcPts val="0"/>
              </a:spcBef>
              <a:buClr>
                <a:srgbClr val="6A6A6A"/>
              </a:buClr>
              <a:defRPr>
                <a:solidFill>
                  <a:srgbClr val="6A6A6A"/>
                </a:solidFill>
              </a:defRPr>
            </a:lvl5pPr>
            <a:lvl6pPr rtl="0">
              <a:spcBef>
                <a:spcPts val="0"/>
              </a:spcBef>
              <a:buClr>
                <a:srgbClr val="6A6A6A"/>
              </a:buClr>
              <a:defRPr>
                <a:solidFill>
                  <a:srgbClr val="6A6A6A"/>
                </a:solidFill>
              </a:defRPr>
            </a:lvl6pPr>
            <a:lvl7pPr rtl="0">
              <a:spcBef>
                <a:spcPts val="0"/>
              </a:spcBef>
              <a:buClr>
                <a:srgbClr val="6A6A6A"/>
              </a:buClr>
              <a:defRPr>
                <a:solidFill>
                  <a:srgbClr val="6A6A6A"/>
                </a:solidFill>
              </a:defRPr>
            </a:lvl7pPr>
            <a:lvl8pPr rtl="0">
              <a:spcBef>
                <a:spcPts val="0"/>
              </a:spcBef>
              <a:buClr>
                <a:srgbClr val="6A6A6A"/>
              </a:buClr>
              <a:defRPr>
                <a:solidFill>
                  <a:srgbClr val="6A6A6A"/>
                </a:solidFill>
              </a:defRPr>
            </a:lvl8pPr>
            <a:lvl9pPr>
              <a:spcBef>
                <a:spcPts val="0"/>
              </a:spcBef>
              <a:buClr>
                <a:srgbClr val="6A6A6A"/>
              </a:buClr>
              <a:defRPr>
                <a:solidFill>
                  <a:srgbClr val="6A6A6A"/>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1"/>
        <p:cNvGrpSpPr/>
        <p:nvPr/>
      </p:nvGrpSpPr>
      <p:grpSpPr>
        <a:xfrm>
          <a:off x="0" y="0"/>
          <a:ext cx="0" cy="0"/>
          <a:chOff x="0" y="0"/>
          <a:chExt cx="0" cy="0"/>
        </a:xfrm>
      </p:grpSpPr>
      <p:sp>
        <p:nvSpPr>
          <p:cNvPr id="12" name="Shape 12"/>
          <p:cNvSpPr txBox="1">
            <a:spLocks noGrp="1"/>
          </p:cNvSpPr>
          <p:nvPr>
            <p:ph type="title"/>
          </p:nvPr>
        </p:nvSpPr>
        <p:spPr>
          <a:xfrm>
            <a:off x="457200" y="350837"/>
            <a:ext cx="8229600" cy="1143000"/>
          </a:xfrm>
          <a:prstGeom prst="rect">
            <a:avLst/>
          </a:prstGeom>
          <a:noFill/>
          <a:ln>
            <a:noFill/>
          </a:ln>
        </p:spPr>
        <p:txBody>
          <a:bodyPr lIns="91425" tIns="91425" rIns="91425" bIns="91425" anchor="b" anchorCtr="0"/>
          <a:lstStyle>
            <a:lvl1pPr algn="l" rtl="0">
              <a:spcBef>
                <a:spcPts val="0"/>
              </a:spcBef>
              <a:buSzPct val="100000"/>
              <a:buNone/>
              <a:defRPr sz="4800" b="1"/>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
        <p:nvSpPr>
          <p:cNvPr id="13" name="Shape 13"/>
          <p:cNvSpPr txBox="1">
            <a:spLocks noGrp="1"/>
          </p:cNvSpPr>
          <p:nvPr>
            <p:ph type="body" idx="1"/>
          </p:nvPr>
        </p:nvSpPr>
        <p:spPr>
          <a:xfrm>
            <a:off x="457200" y="2285875"/>
            <a:ext cx="8229600" cy="3530700"/>
          </a:xfrm>
          <a:prstGeom prst="rect">
            <a:avLst/>
          </a:prstGeom>
          <a:noFill/>
          <a:ln>
            <a:noFill/>
          </a:ln>
        </p:spPr>
        <p:txBody>
          <a:bodyPr lIns="91425" tIns="91425" rIns="91425" bIns="91425" anchor="t" anchorCtr="0"/>
          <a:lstStyle>
            <a:lvl1pPr rtl="0">
              <a:lnSpc>
                <a:spcPct val="150000"/>
              </a:lnSpc>
              <a:spcBef>
                <a:spcPts val="0"/>
              </a:spcBef>
              <a:buClr>
                <a:srgbClr val="2D2D2D"/>
              </a:buClr>
              <a:buSzPct val="100000"/>
              <a:defRPr sz="1800">
                <a:solidFill>
                  <a:srgbClr val="2D2D2D"/>
                </a:solidFill>
              </a:defRPr>
            </a:lvl1pPr>
            <a:lvl2pPr rtl="0">
              <a:lnSpc>
                <a:spcPct val="150000"/>
              </a:lnSpc>
              <a:spcBef>
                <a:spcPts val="0"/>
              </a:spcBef>
              <a:buClr>
                <a:srgbClr val="2D2D2D"/>
              </a:buClr>
              <a:buSzPct val="100000"/>
              <a:defRPr sz="1800">
                <a:solidFill>
                  <a:srgbClr val="2D2D2D"/>
                </a:solidFill>
              </a:defRPr>
            </a:lvl2pPr>
            <a:lvl3pPr rtl="0">
              <a:lnSpc>
                <a:spcPct val="150000"/>
              </a:lnSpc>
              <a:spcBef>
                <a:spcPts val="0"/>
              </a:spcBef>
              <a:buClr>
                <a:srgbClr val="2D2D2D"/>
              </a:buClr>
              <a:buSzPct val="100000"/>
              <a:defRPr sz="1800">
                <a:solidFill>
                  <a:srgbClr val="2D2D2D"/>
                </a:solidFill>
              </a:defRPr>
            </a:lvl3pPr>
            <a:lvl4pPr rtl="0">
              <a:lnSpc>
                <a:spcPct val="150000"/>
              </a:lnSpc>
              <a:spcBef>
                <a:spcPts val="0"/>
              </a:spcBef>
              <a:buClr>
                <a:srgbClr val="2D2D2D"/>
              </a:buClr>
              <a:defRPr>
                <a:solidFill>
                  <a:srgbClr val="2D2D2D"/>
                </a:solidFill>
              </a:defRPr>
            </a:lvl4pPr>
            <a:lvl5pPr rtl="0">
              <a:lnSpc>
                <a:spcPct val="150000"/>
              </a:lnSpc>
              <a:spcBef>
                <a:spcPts val="0"/>
              </a:spcBef>
              <a:buClr>
                <a:srgbClr val="2D2D2D"/>
              </a:buClr>
              <a:defRPr>
                <a:solidFill>
                  <a:srgbClr val="2D2D2D"/>
                </a:solidFill>
              </a:defRPr>
            </a:lvl5pPr>
            <a:lvl6pPr rtl="0">
              <a:lnSpc>
                <a:spcPct val="150000"/>
              </a:lnSpc>
              <a:spcBef>
                <a:spcPts val="0"/>
              </a:spcBef>
              <a:buClr>
                <a:srgbClr val="2D2D2D"/>
              </a:buClr>
              <a:defRPr>
                <a:solidFill>
                  <a:srgbClr val="2D2D2D"/>
                </a:solidFill>
              </a:defRPr>
            </a:lvl6pPr>
            <a:lvl7pPr rtl="0">
              <a:lnSpc>
                <a:spcPct val="150000"/>
              </a:lnSpc>
              <a:spcBef>
                <a:spcPts val="0"/>
              </a:spcBef>
              <a:buClr>
                <a:srgbClr val="2D2D2D"/>
              </a:buClr>
              <a:defRPr>
                <a:solidFill>
                  <a:srgbClr val="2D2D2D"/>
                </a:solidFill>
              </a:defRPr>
            </a:lvl7pPr>
            <a:lvl8pPr rtl="0">
              <a:lnSpc>
                <a:spcPct val="150000"/>
              </a:lnSpc>
              <a:spcBef>
                <a:spcPts val="0"/>
              </a:spcBef>
              <a:buClr>
                <a:srgbClr val="2D2D2D"/>
              </a:buClr>
              <a:defRPr>
                <a:solidFill>
                  <a:srgbClr val="2D2D2D"/>
                </a:solidFill>
              </a:defRPr>
            </a:lvl8pPr>
            <a:lvl9pPr rtl="0">
              <a:lnSpc>
                <a:spcPct val="150000"/>
              </a:lnSpc>
              <a:spcBef>
                <a:spcPts val="0"/>
              </a:spcBef>
              <a:buClr>
                <a:srgbClr val="2D2D2D"/>
              </a:buClr>
              <a:defRPr>
                <a:solidFill>
                  <a:srgbClr val="2D2D2D"/>
                </a:solidFill>
              </a:defRPr>
            </a:lvl9pPr>
          </a:lstStyle>
          <a:p>
            <a:endParaRPr/>
          </a:p>
        </p:txBody>
      </p:sp>
      <p:sp>
        <p:nvSpPr>
          <p:cNvPr id="14" name="Shape 14"/>
          <p:cNvSpPr txBox="1">
            <a:spLocks noGrp="1"/>
          </p:cNvSpPr>
          <p:nvPr>
            <p:ph type="subTitle" idx="2"/>
          </p:nvPr>
        </p:nvSpPr>
        <p:spPr>
          <a:xfrm>
            <a:off x="457250" y="1332775"/>
            <a:ext cx="8229600" cy="953099"/>
          </a:xfrm>
          <a:prstGeom prst="rect">
            <a:avLst/>
          </a:prstGeom>
        </p:spPr>
        <p:txBody>
          <a:bodyPr lIns="91425" tIns="91425" rIns="91425" bIns="91425" anchor="t" anchorCtr="0"/>
          <a:lstStyle>
            <a:lvl1pPr rtl="0">
              <a:spcBef>
                <a:spcPts val="0"/>
              </a:spcBef>
              <a:buNone/>
              <a:defRPr>
                <a:solidFill>
                  <a:srgbClr val="8C8C8C"/>
                </a:solidFill>
              </a:defRPr>
            </a:lvl1pPr>
            <a:lvl2pPr rtl="0">
              <a:spcBef>
                <a:spcPts val="0"/>
              </a:spcBef>
              <a:buNone/>
              <a:defRPr>
                <a:solidFill>
                  <a:srgbClr val="8C8C8C"/>
                </a:solidFill>
              </a:defRPr>
            </a:lvl2pPr>
            <a:lvl3pPr rtl="0">
              <a:spcBef>
                <a:spcPts val="0"/>
              </a:spcBef>
              <a:buNone/>
              <a:defRPr>
                <a:solidFill>
                  <a:srgbClr val="8C8C8C"/>
                </a:solidFill>
              </a:defRPr>
            </a:lvl3pPr>
            <a:lvl4pPr rtl="0">
              <a:spcBef>
                <a:spcPts val="0"/>
              </a:spcBef>
              <a:buNone/>
              <a:defRPr>
                <a:solidFill>
                  <a:srgbClr val="8C8C8C"/>
                </a:solidFill>
              </a:defRPr>
            </a:lvl4pPr>
            <a:lvl5pPr rtl="0">
              <a:spcBef>
                <a:spcPts val="0"/>
              </a:spcBef>
              <a:buNone/>
              <a:defRPr>
                <a:solidFill>
                  <a:srgbClr val="8C8C8C"/>
                </a:solidFill>
              </a:defRPr>
            </a:lvl5pPr>
            <a:lvl6pPr rtl="0">
              <a:spcBef>
                <a:spcPts val="0"/>
              </a:spcBef>
              <a:buNone/>
              <a:defRPr>
                <a:solidFill>
                  <a:srgbClr val="8C8C8C"/>
                </a:solidFill>
              </a:defRPr>
            </a:lvl6pPr>
            <a:lvl7pPr rtl="0">
              <a:spcBef>
                <a:spcPts val="0"/>
              </a:spcBef>
              <a:buNone/>
              <a:defRPr>
                <a:solidFill>
                  <a:srgbClr val="8C8C8C"/>
                </a:solidFill>
              </a:defRPr>
            </a:lvl7pPr>
            <a:lvl8pPr rtl="0">
              <a:spcBef>
                <a:spcPts val="0"/>
              </a:spcBef>
              <a:buNone/>
              <a:defRPr>
                <a:solidFill>
                  <a:srgbClr val="8C8C8C"/>
                </a:solidFill>
              </a:defRPr>
            </a:lvl8pPr>
            <a:lvl9pPr>
              <a:spcBef>
                <a:spcPts val="0"/>
              </a:spcBef>
              <a:buNone/>
              <a:defRPr>
                <a:solidFill>
                  <a:srgbClr val="8C8C8C"/>
                </a:solidFill>
              </a:defRPr>
            </a:lvl9pPr>
          </a:lstStyle>
          <a:p>
            <a:endParaRPr/>
          </a:p>
        </p:txBody>
      </p:sp>
      <p:sp>
        <p:nvSpPr>
          <p:cNvPr id="15" name="Shape 15"/>
          <p:cNvSpPr/>
          <p:nvPr/>
        </p:nvSpPr>
        <p:spPr>
          <a:xfrm>
            <a:off x="-50" y="6101550"/>
            <a:ext cx="9144000" cy="754199"/>
          </a:xfrm>
          <a:prstGeom prst="rect">
            <a:avLst/>
          </a:prstGeom>
          <a:solidFill>
            <a:srgbClr val="F0F0F0"/>
          </a:solidFill>
          <a:ln>
            <a:noFill/>
          </a:ln>
        </p:spPr>
        <p:txBody>
          <a:bodyPr lIns="91425" tIns="91425" rIns="91425" bIns="91425" anchor="ctr" anchorCtr="0">
            <a:noAutofit/>
          </a:bodyPr>
          <a:lstStyle/>
          <a:p>
            <a:pPr>
              <a:spcBef>
                <a:spcPts val="0"/>
              </a:spcBef>
              <a:buNone/>
            </a:pPr>
            <a:endParaRPr/>
          </a:p>
        </p:txBody>
      </p:sp>
      <p:pic>
        <p:nvPicPr>
          <p:cNvPr id="16" name="Shape 16"/>
          <p:cNvPicPr preferRelativeResize="0"/>
          <p:nvPr/>
        </p:nvPicPr>
        <p:blipFill>
          <a:blip r:embed="rId2">
            <a:alphaModFix/>
          </a:blip>
          <a:stretch>
            <a:fillRect/>
          </a:stretch>
        </p:blipFill>
        <p:spPr>
          <a:xfrm>
            <a:off x="6175250" y="6103750"/>
            <a:ext cx="2511549" cy="754249"/>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Clr>
                <a:srgbClr val="2D2D2D"/>
              </a:buClr>
              <a:buSzPct val="100000"/>
              <a:buFont typeface="Lato"/>
              <a:buNone/>
              <a:defRPr sz="3600" b="1" i="0" u="none" strike="noStrike" cap="none" baseline="0">
                <a:solidFill>
                  <a:srgbClr val="2D2D2D"/>
                </a:solidFill>
                <a:latin typeface="Lato"/>
                <a:ea typeface="Lato"/>
                <a:cs typeface="Lato"/>
                <a:sym typeface="Lato"/>
              </a:defRPr>
            </a:lvl1pPr>
            <a:lvl2pPr algn="l" rtl="0">
              <a:spcBef>
                <a:spcPts val="0"/>
              </a:spcBef>
              <a:buClr>
                <a:schemeClr val="dk1"/>
              </a:buClr>
              <a:buSzPct val="100000"/>
              <a:buFont typeface="Lato"/>
              <a:buNone/>
              <a:defRPr sz="3600" b="1" i="0" u="none" strike="noStrike" cap="none" baseline="0">
                <a:solidFill>
                  <a:schemeClr val="dk1"/>
                </a:solidFill>
                <a:latin typeface="Lato"/>
                <a:ea typeface="Lato"/>
                <a:cs typeface="Lato"/>
                <a:sym typeface="Lato"/>
              </a:defRPr>
            </a:lvl2pPr>
            <a:lvl3pPr algn="l" rtl="0">
              <a:spcBef>
                <a:spcPts val="0"/>
              </a:spcBef>
              <a:buClr>
                <a:schemeClr val="dk1"/>
              </a:buClr>
              <a:buSzPct val="100000"/>
              <a:buFont typeface="Lato"/>
              <a:buNone/>
              <a:defRPr sz="3600" b="1" i="0" u="none" strike="noStrike" cap="none" baseline="0">
                <a:solidFill>
                  <a:schemeClr val="dk1"/>
                </a:solidFill>
                <a:latin typeface="Lato"/>
                <a:ea typeface="Lato"/>
                <a:cs typeface="Lato"/>
                <a:sym typeface="Lato"/>
              </a:defRPr>
            </a:lvl3pPr>
            <a:lvl4pPr algn="l" rtl="0">
              <a:spcBef>
                <a:spcPts val="0"/>
              </a:spcBef>
              <a:buClr>
                <a:schemeClr val="dk1"/>
              </a:buClr>
              <a:buSzPct val="100000"/>
              <a:buFont typeface="Lato"/>
              <a:buNone/>
              <a:defRPr sz="3600" b="1" i="0" u="none" strike="noStrike" cap="none" baseline="0">
                <a:solidFill>
                  <a:schemeClr val="dk1"/>
                </a:solidFill>
                <a:latin typeface="Lato"/>
                <a:ea typeface="Lato"/>
                <a:cs typeface="Lato"/>
                <a:sym typeface="Lato"/>
              </a:defRPr>
            </a:lvl4pPr>
            <a:lvl5pPr algn="l" rtl="0">
              <a:spcBef>
                <a:spcPts val="0"/>
              </a:spcBef>
              <a:buClr>
                <a:schemeClr val="dk1"/>
              </a:buClr>
              <a:buSzPct val="100000"/>
              <a:buFont typeface="Lato"/>
              <a:buNone/>
              <a:defRPr sz="3600" b="1" i="0" u="none" strike="noStrike" cap="none" baseline="0">
                <a:solidFill>
                  <a:schemeClr val="dk1"/>
                </a:solidFill>
                <a:latin typeface="Lato"/>
                <a:ea typeface="Lato"/>
                <a:cs typeface="Lato"/>
                <a:sym typeface="Lato"/>
              </a:defRPr>
            </a:lvl5pPr>
            <a:lvl6pPr algn="l" rtl="0">
              <a:spcBef>
                <a:spcPts val="0"/>
              </a:spcBef>
              <a:buClr>
                <a:schemeClr val="dk1"/>
              </a:buClr>
              <a:buSzPct val="100000"/>
              <a:buFont typeface="Lato"/>
              <a:buNone/>
              <a:defRPr sz="3600" b="1" i="0" u="none" strike="noStrike" cap="none" baseline="0">
                <a:solidFill>
                  <a:schemeClr val="dk1"/>
                </a:solidFill>
                <a:latin typeface="Lato"/>
                <a:ea typeface="Lato"/>
                <a:cs typeface="Lato"/>
                <a:sym typeface="Lato"/>
              </a:defRPr>
            </a:lvl6pPr>
            <a:lvl7pPr algn="l" rtl="0">
              <a:spcBef>
                <a:spcPts val="0"/>
              </a:spcBef>
              <a:buClr>
                <a:schemeClr val="dk1"/>
              </a:buClr>
              <a:buSzPct val="100000"/>
              <a:buFont typeface="Lato"/>
              <a:buNone/>
              <a:defRPr sz="3600" b="1" i="0" u="none" strike="noStrike" cap="none" baseline="0">
                <a:solidFill>
                  <a:schemeClr val="dk1"/>
                </a:solidFill>
                <a:latin typeface="Lato"/>
                <a:ea typeface="Lato"/>
                <a:cs typeface="Lato"/>
                <a:sym typeface="Lato"/>
              </a:defRPr>
            </a:lvl7pPr>
            <a:lvl8pPr algn="l" rtl="0">
              <a:spcBef>
                <a:spcPts val="0"/>
              </a:spcBef>
              <a:buClr>
                <a:schemeClr val="dk1"/>
              </a:buClr>
              <a:buSzPct val="100000"/>
              <a:buFont typeface="Lato"/>
              <a:buNone/>
              <a:defRPr sz="3600" b="1" i="0" u="none" strike="noStrike" cap="none" baseline="0">
                <a:solidFill>
                  <a:schemeClr val="dk1"/>
                </a:solidFill>
                <a:latin typeface="Lato"/>
                <a:ea typeface="Lato"/>
                <a:cs typeface="Lato"/>
                <a:sym typeface="Lato"/>
              </a:defRPr>
            </a:lvl8pPr>
            <a:lvl9pPr algn="l" rtl="0">
              <a:spcBef>
                <a:spcPts val="0"/>
              </a:spcBef>
              <a:buClr>
                <a:schemeClr val="dk1"/>
              </a:buClr>
              <a:buSzPct val="100000"/>
              <a:buFont typeface="Lato"/>
              <a:buNone/>
              <a:defRPr sz="3600" b="1" i="0" u="none" strike="noStrike" cap="none" baseline="0">
                <a:solidFill>
                  <a:schemeClr val="dk1"/>
                </a:solidFill>
                <a:latin typeface="Lato"/>
                <a:ea typeface="Lato"/>
                <a:cs typeface="Lato"/>
                <a:sym typeface="Lato"/>
              </a:defRPr>
            </a:lvl9pPr>
          </a:lstStyle>
          <a:p>
            <a:endParaRPr/>
          </a:p>
        </p:txBody>
      </p:sp>
      <p:sp>
        <p:nvSpPr>
          <p:cNvPr id="6" name="Shape 6"/>
          <p:cNvSpPr txBox="1">
            <a:spLocks noGrp="1"/>
          </p:cNvSpPr>
          <p:nvPr>
            <p:ph type="body" idx="1"/>
          </p:nvPr>
        </p:nvSpPr>
        <p:spPr>
          <a:xfrm>
            <a:off x="457200" y="1600200"/>
            <a:ext cx="8229600" cy="4967574"/>
          </a:xfrm>
          <a:prstGeom prst="rect">
            <a:avLst/>
          </a:prstGeom>
          <a:noFill/>
          <a:ln>
            <a:noFill/>
          </a:ln>
        </p:spPr>
        <p:txBody>
          <a:bodyPr lIns="91425" tIns="91425" rIns="91425" bIns="91425" anchor="t" anchorCtr="0"/>
          <a:lstStyle>
            <a:lvl1pPr algn="l" rtl="0">
              <a:spcBef>
                <a:spcPts val="600"/>
              </a:spcBef>
              <a:buClr>
                <a:schemeClr val="dk1"/>
              </a:buClr>
              <a:buSzPct val="100000"/>
              <a:buFont typeface="Arial"/>
              <a:buChar char="●"/>
              <a:defRPr sz="3000" b="0" i="0" u="none" strike="noStrike" cap="none" baseline="0">
                <a:solidFill>
                  <a:schemeClr val="dk1"/>
                </a:solidFill>
                <a:latin typeface="Lato"/>
                <a:ea typeface="Lato"/>
                <a:cs typeface="Lato"/>
                <a:sym typeface="Lato"/>
              </a:defRPr>
            </a:lvl1pPr>
            <a:lvl2pPr algn="l" rtl="0">
              <a:spcBef>
                <a:spcPts val="480"/>
              </a:spcBef>
              <a:buClr>
                <a:schemeClr val="dk1"/>
              </a:buClr>
              <a:buSzPct val="100000"/>
              <a:buFont typeface="Courier New"/>
              <a:buChar char="o"/>
              <a:defRPr sz="2400" b="0" i="0" u="none" strike="noStrike" cap="none" baseline="0">
                <a:solidFill>
                  <a:schemeClr val="dk1"/>
                </a:solidFill>
                <a:latin typeface="Lato"/>
                <a:ea typeface="Lato"/>
                <a:cs typeface="Lato"/>
                <a:sym typeface="Lato"/>
              </a:defRPr>
            </a:lvl2pPr>
            <a:lvl3pPr algn="l" rtl="0">
              <a:spcBef>
                <a:spcPts val="480"/>
              </a:spcBef>
              <a:buClr>
                <a:schemeClr val="dk1"/>
              </a:buClr>
              <a:buSzPct val="100000"/>
              <a:buFont typeface="Wingdings"/>
              <a:buChar char="§"/>
              <a:defRPr sz="2400" b="0" i="0" u="none" strike="noStrike" cap="none" baseline="0">
                <a:solidFill>
                  <a:schemeClr val="dk1"/>
                </a:solidFill>
                <a:latin typeface="Lato"/>
                <a:ea typeface="Lato"/>
                <a:cs typeface="Lato"/>
                <a:sym typeface="Lato"/>
              </a:defRPr>
            </a:lvl3pPr>
            <a:lvl4pPr algn="l" rtl="0">
              <a:spcBef>
                <a:spcPts val="360"/>
              </a:spcBef>
              <a:buClr>
                <a:schemeClr val="dk1"/>
              </a:buClr>
              <a:buSzPct val="100000"/>
              <a:buFont typeface="Arial"/>
              <a:buChar char="●"/>
              <a:defRPr sz="1800" b="0" i="0" u="none" strike="noStrike" cap="none" baseline="0">
                <a:solidFill>
                  <a:schemeClr val="dk1"/>
                </a:solidFill>
                <a:latin typeface="Lato"/>
                <a:ea typeface="Lato"/>
                <a:cs typeface="Lato"/>
                <a:sym typeface="Lato"/>
              </a:defRPr>
            </a:lvl4pPr>
            <a:lvl5pPr algn="l" rtl="0">
              <a:spcBef>
                <a:spcPts val="360"/>
              </a:spcBef>
              <a:buClr>
                <a:schemeClr val="dk1"/>
              </a:buClr>
              <a:buSzPct val="100000"/>
              <a:buFont typeface="Courier New"/>
              <a:buChar char="o"/>
              <a:defRPr sz="1800" b="0" i="0" u="none" strike="noStrike" cap="none" baseline="0">
                <a:solidFill>
                  <a:schemeClr val="dk1"/>
                </a:solidFill>
                <a:latin typeface="Lato"/>
                <a:ea typeface="Lato"/>
                <a:cs typeface="Lato"/>
                <a:sym typeface="Lato"/>
              </a:defRPr>
            </a:lvl5pPr>
            <a:lvl6pPr algn="l" rtl="0">
              <a:spcBef>
                <a:spcPts val="360"/>
              </a:spcBef>
              <a:buClr>
                <a:schemeClr val="dk1"/>
              </a:buClr>
              <a:buSzPct val="100000"/>
              <a:buFont typeface="Wingdings"/>
              <a:buChar char="§"/>
              <a:defRPr sz="1800" b="0" i="0" u="none" strike="noStrike" cap="none" baseline="0">
                <a:solidFill>
                  <a:schemeClr val="dk1"/>
                </a:solidFill>
                <a:latin typeface="Lato"/>
                <a:ea typeface="Lato"/>
                <a:cs typeface="Lato"/>
                <a:sym typeface="Lato"/>
              </a:defRPr>
            </a:lvl6pPr>
            <a:lvl7pPr algn="l" rtl="0">
              <a:spcBef>
                <a:spcPts val="360"/>
              </a:spcBef>
              <a:buClr>
                <a:schemeClr val="dk1"/>
              </a:buClr>
              <a:buSzPct val="100000"/>
              <a:buFont typeface="Arial"/>
              <a:buChar char="●"/>
              <a:defRPr sz="1800" b="0" i="0" u="none" strike="noStrike" cap="none" baseline="0">
                <a:solidFill>
                  <a:schemeClr val="dk1"/>
                </a:solidFill>
                <a:latin typeface="Lato"/>
                <a:ea typeface="Lato"/>
                <a:cs typeface="Lato"/>
                <a:sym typeface="Lato"/>
              </a:defRPr>
            </a:lvl7pPr>
            <a:lvl8pPr algn="l" rtl="0">
              <a:spcBef>
                <a:spcPts val="360"/>
              </a:spcBef>
              <a:buClr>
                <a:schemeClr val="dk1"/>
              </a:buClr>
              <a:buSzPct val="100000"/>
              <a:buFont typeface="Courier New"/>
              <a:buChar char="o"/>
              <a:defRPr sz="1800" b="0" i="0" u="none" strike="noStrike" cap="none" baseline="0">
                <a:solidFill>
                  <a:schemeClr val="dk1"/>
                </a:solidFill>
                <a:latin typeface="Lato"/>
                <a:ea typeface="Lato"/>
                <a:cs typeface="Lato"/>
                <a:sym typeface="Lato"/>
              </a:defRPr>
            </a:lvl8pPr>
            <a:lvl9pPr algn="l" rtl="0">
              <a:spcBef>
                <a:spcPts val="360"/>
              </a:spcBef>
              <a:buClr>
                <a:schemeClr val="dk1"/>
              </a:buClr>
              <a:buSzPct val="100000"/>
              <a:buFont typeface="Wingdings"/>
              <a:buChar char="§"/>
              <a:defRPr sz="1800" b="0" i="0" u="none" strike="noStrike" cap="none" baseline="0">
                <a:solidFill>
                  <a:schemeClr val="dk1"/>
                </a:solidFill>
                <a:latin typeface="Lato"/>
                <a:ea typeface="Lato"/>
                <a:cs typeface="Lato"/>
                <a:sym typeface="La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mma.beer@okfn.org" TargetMode="External"/><Relationship Id="rId4" Type="http://schemas.openxmlformats.org/officeDocument/2006/relationships/hyperlink" Target="https://okfn.org/" TargetMode="External"/><Relationship Id="rId5"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1" Type="http://schemas.openxmlformats.org/officeDocument/2006/relationships/hyperlink" Target="https://twitter.com/hashtag/transparency?src=hash" TargetMode="External"/><Relationship Id="rId12" Type="http://schemas.openxmlformats.org/officeDocument/2006/relationships/hyperlink" Target="http://t.co/QwtyDZRPkJ" TargetMode="External"/><Relationship Id="rId13" Type="http://schemas.openxmlformats.org/officeDocument/2006/relationships/hyperlink" Target="https://twitter.com/hashtag/NEPAL?src=hash" TargetMode="External"/><Relationship Id="rId14" Type="http://schemas.openxmlformats.org/officeDocument/2006/relationships/hyperlink" Target="https://twitter.com/hashtag/Burkina?src=hash" TargetMode="External"/><Relationship Id="rId15" Type="http://schemas.openxmlformats.org/officeDocument/2006/relationships/hyperlink" Target="http://t.co/6QgQc935Rw" TargetMode="External"/><Relationship Id="rId16" Type="http://schemas.openxmlformats.org/officeDocument/2006/relationships/hyperlink" Target="https://twitter.com/hashtag/open?src=hash" TargetMode="External"/><Relationship Id="rId17" Type="http://schemas.openxmlformats.org/officeDocument/2006/relationships/hyperlink" Target="https://twitter.com/hashtag/Kenya?src=hash" TargetMode="External"/><Relationship Id="rId18" Type="http://schemas.openxmlformats.org/officeDocument/2006/relationships/hyperlink" Target="http://t.co/5vfCzs6FAI" TargetMode="External"/><Relationship Id="rId19"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s://twitter.com/hashtag/OpenData?src=hash" TargetMode="External"/><Relationship Id="rId4" Type="http://schemas.openxmlformats.org/officeDocument/2006/relationships/hyperlink" Target="http://t.co/yckLXvGSnI" TargetMode="External"/><Relationship Id="rId5" Type="http://schemas.openxmlformats.org/officeDocument/2006/relationships/hyperlink" Target="https://twitter.com/hashtag/openindex14?src=hash" TargetMode="External"/><Relationship Id="rId6" Type="http://schemas.openxmlformats.org/officeDocument/2006/relationships/hyperlink" Target="https://twitter.com/OKFN" TargetMode="External"/><Relationship Id="rId7" Type="http://schemas.openxmlformats.org/officeDocument/2006/relationships/hyperlink" Target="https://twitter.com/hashtag/community?src=hash" TargetMode="External"/><Relationship Id="rId8" Type="http://schemas.openxmlformats.org/officeDocument/2006/relationships/hyperlink" Target="https://twitter.com/hashtag/government?src=hash" TargetMode="External"/><Relationship Id="rId9" Type="http://schemas.openxmlformats.org/officeDocument/2006/relationships/hyperlink" Target="https://twitter.com/hashtag/opendata?src=hash" TargetMode="External"/><Relationship Id="rId10" Type="http://schemas.openxmlformats.org/officeDocument/2006/relationships/hyperlink" Target="http://t.co/VLdpoz4yrz"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creativecommons.org/licenses/by/3.0/au/" TargetMode="External"/><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3" Type="http://schemas.openxmlformats.org/officeDocument/2006/relationships/hyperlink" Target="mailto:emma.beer@okfn.org" TargetMode="External"/><Relationship Id="rId4" Type="http://schemas.openxmlformats.org/officeDocument/2006/relationships/hyperlink" Target="mailto:open-data-census@lists.okfn.org" TargetMode="External"/><Relationship Id="rId5"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gov.uk/government/publications/open-data-charter/g8-open-data-charter-and-technical-annex%23technical-annex"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
        <p:cNvGrpSpPr/>
        <p:nvPr/>
      </p:nvGrpSpPr>
      <p:grpSpPr>
        <a:xfrm>
          <a:off x="0" y="0"/>
          <a:ext cx="0" cy="0"/>
          <a:chOff x="0" y="0"/>
          <a:chExt cx="0" cy="0"/>
        </a:xfrm>
      </p:grpSpPr>
      <p:sp>
        <p:nvSpPr>
          <p:cNvPr id="27" name="Shape 27"/>
          <p:cNvSpPr txBox="1">
            <a:spLocks noGrp="1"/>
          </p:cNvSpPr>
          <p:nvPr>
            <p:ph type="subTitle" idx="1"/>
          </p:nvPr>
        </p:nvSpPr>
        <p:spPr>
          <a:xfrm>
            <a:off x="964300" y="1559925"/>
            <a:ext cx="7508100" cy="917999"/>
          </a:xfrm>
          <a:prstGeom prst="rect">
            <a:avLst/>
          </a:prstGeom>
        </p:spPr>
        <p:txBody>
          <a:bodyPr lIns="91425" tIns="91425" rIns="91425" bIns="91425" anchor="t" anchorCtr="0">
            <a:noAutofit/>
          </a:bodyPr>
          <a:lstStyle/>
          <a:p>
            <a:pPr rtl="0">
              <a:spcBef>
                <a:spcPts val="0"/>
              </a:spcBef>
              <a:buNone/>
            </a:pPr>
            <a:r>
              <a:rPr lang="en-GB" sz="7200" dirty="0"/>
              <a:t>GLOBAL OPEN DATA INDEX </a:t>
            </a:r>
          </a:p>
          <a:p>
            <a:pPr rtl="0">
              <a:spcBef>
                <a:spcPts val="0"/>
              </a:spcBef>
              <a:buNone/>
            </a:pPr>
            <a:r>
              <a:rPr lang="en-GB" sz="1400" dirty="0"/>
              <a:t/>
            </a:r>
            <a:br>
              <a:rPr lang="en-GB" sz="1400" dirty="0"/>
            </a:br>
            <a:r>
              <a:rPr lang="en-GB" sz="1400" dirty="0"/>
              <a:t/>
            </a:r>
            <a:br>
              <a:rPr lang="en-GB" sz="1400" dirty="0"/>
            </a:br>
            <a:r>
              <a:rPr lang="en-GB" sz="1400" dirty="0"/>
              <a:t/>
            </a:r>
            <a:br>
              <a:rPr lang="en-GB" sz="1400" dirty="0"/>
            </a:br>
            <a:r>
              <a:rPr lang="en-GB" sz="1400" dirty="0"/>
              <a:t>Emma Beer</a:t>
            </a:r>
          </a:p>
          <a:p>
            <a:pPr rtl="0">
              <a:spcBef>
                <a:spcPts val="0"/>
              </a:spcBef>
              <a:buNone/>
            </a:pPr>
            <a:r>
              <a:rPr lang="en-GB" sz="1400" u="sng" dirty="0">
                <a:solidFill>
                  <a:schemeClr val="hlink"/>
                </a:solidFill>
                <a:hlinkClick r:id="rId3"/>
              </a:rPr>
              <a:t>emma.beer@okfn.org</a:t>
            </a:r>
          </a:p>
          <a:p>
            <a:pPr rtl="0">
              <a:spcBef>
                <a:spcPts val="0"/>
              </a:spcBef>
              <a:buNone/>
            </a:pPr>
            <a:r>
              <a:rPr lang="en-GB" sz="1400" dirty="0"/>
              <a:t>@</a:t>
            </a:r>
            <a:r>
              <a:rPr lang="en-GB" sz="1400" dirty="0" err="1" smtClean="0"/>
              <a:t>emmakbeer</a:t>
            </a:r>
            <a:r>
              <a:rPr lang="en-GB" sz="1400" dirty="0"/>
              <a:t/>
            </a:r>
            <a:br>
              <a:rPr lang="en-GB" sz="1400" dirty="0"/>
            </a:br>
            <a:endParaRPr lang="en-GB" sz="1400" dirty="0"/>
          </a:p>
          <a:p>
            <a:pPr rtl="0">
              <a:spcBef>
                <a:spcPts val="0"/>
              </a:spcBef>
              <a:buNone/>
            </a:pPr>
            <a:r>
              <a:rPr lang="en-GB" sz="1400" dirty="0"/>
              <a:t>Open Knowledge</a:t>
            </a:r>
          </a:p>
          <a:p>
            <a:pPr>
              <a:spcBef>
                <a:spcPts val="0"/>
              </a:spcBef>
              <a:buNone/>
            </a:pPr>
            <a:r>
              <a:rPr lang="en-GB" sz="1400" u="sng" dirty="0">
                <a:solidFill>
                  <a:schemeClr val="hlink"/>
                </a:solidFill>
                <a:hlinkClick r:id="rId4"/>
              </a:rPr>
              <a:t>okfn.org</a:t>
            </a:r>
          </a:p>
        </p:txBody>
      </p:sp>
      <p:pic>
        <p:nvPicPr>
          <p:cNvPr id="28" name="Shape 28"/>
          <p:cNvPicPr preferRelativeResize="0"/>
          <p:nvPr/>
        </p:nvPicPr>
        <p:blipFill>
          <a:blip r:embed="rId5">
            <a:alphaModFix/>
          </a:blip>
          <a:stretch>
            <a:fillRect/>
          </a:stretch>
        </p:blipFill>
        <p:spPr>
          <a:xfrm>
            <a:off x="782575" y="5798825"/>
            <a:ext cx="2511549" cy="754249"/>
          </a:xfrm>
          <a:prstGeom prst="rect">
            <a:avLst/>
          </a:prstGeom>
          <a:noFill/>
          <a:ln>
            <a:noFill/>
          </a:ln>
        </p:spPr>
      </p:pic>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lvl="0" rtl="0">
              <a:spcBef>
                <a:spcPts val="0"/>
              </a:spcBef>
              <a:buNone/>
            </a:pPr>
            <a:r>
              <a:rPr lang="en-GB" dirty="0"/>
              <a:t>Community </a:t>
            </a:r>
          </a:p>
        </p:txBody>
      </p:sp>
      <p:sp>
        <p:nvSpPr>
          <p:cNvPr id="104" name="Shape 104"/>
          <p:cNvSpPr txBox="1">
            <a:spLocks noGrp="1"/>
          </p:cNvSpPr>
          <p:nvPr>
            <p:ph type="body" idx="1"/>
          </p:nvPr>
        </p:nvSpPr>
        <p:spPr>
          <a:xfrm>
            <a:off x="457200" y="2285875"/>
            <a:ext cx="8229600" cy="3530700"/>
          </a:xfrm>
          <a:prstGeom prst="rect">
            <a:avLst/>
          </a:prstGeom>
        </p:spPr>
        <p:txBody>
          <a:bodyPr lIns="91425" tIns="91425" rIns="91425" bIns="91425" anchor="t" anchorCtr="0">
            <a:noAutofit/>
          </a:bodyPr>
          <a:lstStyle/>
          <a:p>
            <a:pPr marL="114300" lvl="0" rtl="0">
              <a:spcBef>
                <a:spcPts val="0"/>
              </a:spcBef>
              <a:buClr>
                <a:srgbClr val="2D2D2D"/>
              </a:buClr>
              <a:buSzPct val="100000"/>
              <a:buNone/>
            </a:pPr>
            <a:endParaRPr lang="en-GB" dirty="0">
              <a:solidFill>
                <a:srgbClr val="2D2D2D"/>
              </a:solidFill>
            </a:endParaRPr>
          </a:p>
        </p:txBody>
      </p:sp>
      <p:sp>
        <p:nvSpPr>
          <p:cNvPr id="105" name="Shape 105"/>
          <p:cNvSpPr txBox="1">
            <a:spLocks noGrp="1"/>
          </p:cNvSpPr>
          <p:nvPr>
            <p:ph type="subTitle" idx="2"/>
          </p:nvPr>
        </p:nvSpPr>
        <p:spPr>
          <a:xfrm>
            <a:off x="0" y="5996758"/>
            <a:ext cx="8229600" cy="953099"/>
          </a:xfrm>
          <a:prstGeom prst="rect">
            <a:avLst/>
          </a:prstGeom>
        </p:spPr>
        <p:txBody>
          <a:bodyPr lIns="91425" tIns="91425" rIns="91425" bIns="91425" anchor="t" anchorCtr="0">
            <a:noAutofit/>
          </a:bodyPr>
          <a:lstStyle/>
          <a:p>
            <a:r>
              <a:rPr lang="en-GB" dirty="0" smtClean="0">
                <a:solidFill>
                  <a:schemeClr val="tx1"/>
                </a:solidFill>
              </a:rPr>
              <a:t>   </a:t>
            </a:r>
            <a:r>
              <a:rPr lang="en-GB" dirty="0" err="1" smtClean="0">
                <a:solidFill>
                  <a:schemeClr val="tx1"/>
                </a:solidFill>
              </a:rPr>
              <a:t>index.okfn.org</a:t>
            </a:r>
            <a:r>
              <a:rPr lang="en-GB" dirty="0">
                <a:solidFill>
                  <a:schemeClr val="tx1"/>
                </a:solidFill>
              </a:rPr>
              <a:t>/stories/</a:t>
            </a:r>
          </a:p>
          <a:p>
            <a:pPr lvl="0"/>
            <a:endParaRPr lang="en-GB" dirty="0">
              <a:solidFill>
                <a:schemeClr val="tx1"/>
              </a:solidFill>
            </a:endParaRPr>
          </a:p>
        </p:txBody>
      </p:sp>
      <p:pic>
        <p:nvPicPr>
          <p:cNvPr id="2" name="Picture 1"/>
          <p:cNvPicPr>
            <a:picLocks noChangeAspect="1"/>
          </p:cNvPicPr>
          <p:nvPr/>
        </p:nvPicPr>
        <p:blipFill>
          <a:blip r:embed="rId3"/>
          <a:stretch>
            <a:fillRect/>
          </a:stretch>
        </p:blipFill>
        <p:spPr>
          <a:xfrm>
            <a:off x="309585" y="1476380"/>
            <a:ext cx="8377215" cy="4514522"/>
          </a:xfrm>
          <a:prstGeom prst="rect">
            <a:avLst/>
          </a:prstGeom>
        </p:spPr>
      </p:pic>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lvl="0" algn="ctr" rtl="0">
              <a:spcBef>
                <a:spcPts val="0"/>
              </a:spcBef>
              <a:buNone/>
            </a:pPr>
            <a:r>
              <a:rPr lang="en-GB" dirty="0" smtClean="0"/>
              <a:t>United Kingdom</a:t>
            </a:r>
            <a:endParaRPr lang="en-GB" dirty="0"/>
          </a:p>
        </p:txBody>
      </p:sp>
      <p:sp>
        <p:nvSpPr>
          <p:cNvPr id="111" name="Shape 111"/>
          <p:cNvSpPr txBox="1">
            <a:spLocks noGrp="1"/>
          </p:cNvSpPr>
          <p:nvPr>
            <p:ph type="body" idx="1"/>
          </p:nvPr>
        </p:nvSpPr>
        <p:spPr>
          <a:xfrm>
            <a:off x="457200" y="2285875"/>
            <a:ext cx="8229600" cy="3530700"/>
          </a:xfrm>
          <a:prstGeom prst="rect">
            <a:avLst/>
          </a:prstGeom>
        </p:spPr>
        <p:txBody>
          <a:bodyPr lIns="91425" tIns="91425" rIns="91425" bIns="91425" anchor="t" anchorCtr="0">
            <a:noAutofit/>
          </a:bodyPr>
          <a:lstStyle/>
          <a:p>
            <a:pPr>
              <a:buNone/>
            </a:pPr>
            <a:r>
              <a:rPr lang="en-US" dirty="0"/>
              <a:t>Frances Maude, Minister for the Cabinet Office (United Kingdom</a:t>
            </a:r>
            <a:r>
              <a:rPr lang="en-US" dirty="0" smtClean="0"/>
              <a:t>): </a:t>
            </a:r>
            <a:br>
              <a:rPr lang="en-US" dirty="0" smtClean="0"/>
            </a:br>
            <a:r>
              <a:rPr lang="en-US" dirty="0" smtClean="0"/>
              <a:t/>
            </a:r>
            <a:br>
              <a:rPr lang="en-US" dirty="0" smtClean="0"/>
            </a:br>
            <a:r>
              <a:rPr lang="en-US" i="1" dirty="0" smtClean="0"/>
              <a:t>"</a:t>
            </a:r>
            <a:r>
              <a:rPr lang="en-US" i="1" dirty="0"/>
              <a:t>We’re delighted to see the UK retain its number one position in the Open Data Index. We believe this recognizes the UK continues to have a leading position in this globally important area and recognizes our efforts ongoing efforts to be the most transparent and open government in the world</a:t>
            </a:r>
            <a:r>
              <a:rPr lang="en-US" i="1" dirty="0" smtClean="0"/>
              <a:t>.”</a:t>
            </a:r>
            <a:endParaRPr lang="en-US" dirty="0"/>
          </a:p>
        </p:txBody>
      </p:sp>
      <p:sp>
        <p:nvSpPr>
          <p:cNvPr id="112" name="Shape 112"/>
          <p:cNvSpPr txBox="1">
            <a:spLocks noGrp="1"/>
          </p:cNvSpPr>
          <p:nvPr>
            <p:ph type="subTitle" idx="2"/>
          </p:nvPr>
        </p:nvSpPr>
        <p:spPr>
          <a:xfrm>
            <a:off x="457250" y="1332775"/>
            <a:ext cx="8229600" cy="953099"/>
          </a:xfrm>
          <a:prstGeom prst="rect">
            <a:avLst/>
          </a:prstGeom>
        </p:spPr>
        <p:txBody>
          <a:bodyPr lIns="91425" tIns="91425" rIns="91425" bIns="91425" anchor="t" anchorCtr="0">
            <a:noAutofit/>
          </a:bodyPr>
          <a:lstStyle/>
          <a:p>
            <a:pPr lvl="0" rtl="0">
              <a:spcBef>
                <a:spcPts val="0"/>
              </a:spcBef>
              <a:buNone/>
            </a:pPr>
            <a:endParaRPr lang="en-GB" dirty="0"/>
          </a:p>
        </p:txBody>
      </p:sp>
      <p:pic>
        <p:nvPicPr>
          <p:cNvPr id="5" name="Picture 4"/>
          <p:cNvPicPr>
            <a:picLocks noChangeAspect="1"/>
          </p:cNvPicPr>
          <p:nvPr/>
        </p:nvPicPr>
        <p:blipFill>
          <a:blip r:embed="rId3"/>
          <a:stretch>
            <a:fillRect/>
          </a:stretch>
        </p:blipFill>
        <p:spPr>
          <a:xfrm>
            <a:off x="457200" y="242681"/>
            <a:ext cx="1117307" cy="1575903"/>
          </a:xfrm>
          <a:prstGeom prst="rect">
            <a:avLst/>
          </a:prstGeom>
        </p:spPr>
      </p:pic>
    </p:spTree>
    <p:extLst>
      <p:ext uri="{BB962C8B-B14F-4D97-AF65-F5344CB8AC3E}">
        <p14:creationId xmlns:p14="http://schemas.microsoft.com/office/powerpoint/2010/main" val="619468870"/>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lvl="0" rtl="0">
              <a:spcBef>
                <a:spcPts val="0"/>
              </a:spcBef>
              <a:buNone/>
            </a:pPr>
            <a:r>
              <a:rPr lang="en-GB" dirty="0"/>
              <a:t/>
            </a:r>
            <a:br>
              <a:rPr lang="en-GB" dirty="0"/>
            </a:br>
            <a:r>
              <a:rPr lang="en-GB" dirty="0" smtClean="0"/>
              <a:t/>
            </a:r>
            <a:br>
              <a:rPr lang="en-GB" dirty="0" smtClean="0"/>
            </a:br>
            <a:r>
              <a:rPr lang="en-GB" dirty="0" smtClean="0"/>
              <a:t>France</a:t>
            </a:r>
            <a:endParaRPr lang="en-GB" dirty="0"/>
          </a:p>
        </p:txBody>
      </p:sp>
      <p:sp>
        <p:nvSpPr>
          <p:cNvPr id="97" name="Shape 97"/>
          <p:cNvSpPr txBox="1">
            <a:spLocks noGrp="1"/>
          </p:cNvSpPr>
          <p:nvPr>
            <p:ph type="body" idx="1"/>
          </p:nvPr>
        </p:nvSpPr>
        <p:spPr>
          <a:xfrm>
            <a:off x="457200" y="2285875"/>
            <a:ext cx="8229600" cy="3530700"/>
          </a:xfrm>
          <a:prstGeom prst="rect">
            <a:avLst/>
          </a:prstGeom>
        </p:spPr>
        <p:txBody>
          <a:bodyPr lIns="91425" tIns="91425" rIns="91425" bIns="91425" anchor="t" anchorCtr="0">
            <a:noAutofit/>
          </a:bodyPr>
          <a:lstStyle/>
          <a:p>
            <a:pPr>
              <a:buNone/>
            </a:pPr>
            <a:r>
              <a:rPr lang="en-US" dirty="0" err="1"/>
              <a:t>Axelle</a:t>
            </a:r>
            <a:r>
              <a:rPr lang="en-US" dirty="0"/>
              <a:t> </a:t>
            </a:r>
            <a:r>
              <a:rPr lang="en-US" dirty="0" err="1"/>
              <a:t>Lemaire</a:t>
            </a:r>
            <a:r>
              <a:rPr lang="en-US" dirty="0"/>
              <a:t>, Secretary of State for Digital </a:t>
            </a:r>
            <a:r>
              <a:rPr lang="en-US" dirty="0" smtClean="0"/>
              <a:t>Affairs:</a:t>
            </a:r>
          </a:p>
          <a:p>
            <a:pPr>
              <a:buNone/>
            </a:pPr>
            <a:endParaRPr lang="en-US" dirty="0" smtClean="0"/>
          </a:p>
          <a:p>
            <a:pPr>
              <a:buNone/>
            </a:pPr>
            <a:r>
              <a:rPr lang="en-US" dirty="0" smtClean="0"/>
              <a:t> </a:t>
            </a:r>
            <a:r>
              <a:rPr lang="en-US" sz="1600" i="1" dirty="0"/>
              <a:t>"I am thrilled that France has registered the biggest boost in the new index, zooming up from 12th to 3rd." "One big step forward came from over a year of debate with the Postal service, civil society </a:t>
            </a:r>
            <a:r>
              <a:rPr lang="en-US" sz="1600" i="1" dirty="0" err="1"/>
              <a:t>organisations</a:t>
            </a:r>
            <a:r>
              <a:rPr lang="en-US" sz="1600" i="1" dirty="0"/>
              <a:t> like Open Street Map, the official institute de </a:t>
            </a:r>
            <a:r>
              <a:rPr lang="en-US" sz="1600" i="1" dirty="0" err="1"/>
              <a:t>géographique</a:t>
            </a:r>
            <a:r>
              <a:rPr lang="en-US" sz="1600" i="1" dirty="0"/>
              <a:t> national and our open data team – it lead to the release of a comprehensive address </a:t>
            </a:r>
            <a:r>
              <a:rPr lang="en-US" sz="1600" i="1" dirty="0" smtClean="0"/>
              <a:t>list. </a:t>
            </a:r>
            <a:r>
              <a:rPr lang="en-US" sz="1600" b="1" i="1" dirty="0" smtClean="0"/>
              <a:t> Our </a:t>
            </a:r>
            <a:r>
              <a:rPr lang="en-US" sz="1600" b="1" i="1" dirty="0"/>
              <a:t>belief is that open data is good but engaging in uses of open data is even better, and the new platform set up at </a:t>
            </a:r>
            <a:r>
              <a:rPr lang="en-US" sz="1600" b="1" i="1" dirty="0" err="1" smtClean="0"/>
              <a:t>data.gouv.fr</a:t>
            </a:r>
            <a:r>
              <a:rPr lang="en-US" sz="1600" b="1" i="1" dirty="0" smtClean="0"/>
              <a:t> does </a:t>
            </a:r>
            <a:r>
              <a:rPr lang="en-US" sz="1600" b="1" i="1" dirty="0"/>
              <a:t>just that: anyone can contribute, reuse and build upon public data: truly people powered public services!"</a:t>
            </a:r>
            <a:endParaRPr lang="en-US" sz="1600" b="1" dirty="0"/>
          </a:p>
          <a:p>
            <a:pPr rtl="0">
              <a:spcBef>
                <a:spcPts val="0"/>
              </a:spcBef>
              <a:buNone/>
            </a:pPr>
            <a:endParaRPr lang="en-GB" dirty="0"/>
          </a:p>
        </p:txBody>
      </p:sp>
      <p:sp>
        <p:nvSpPr>
          <p:cNvPr id="98" name="Shape 98"/>
          <p:cNvSpPr txBox="1">
            <a:spLocks noGrp="1"/>
          </p:cNvSpPr>
          <p:nvPr>
            <p:ph type="subTitle" idx="2"/>
          </p:nvPr>
        </p:nvSpPr>
        <p:spPr>
          <a:xfrm>
            <a:off x="457250" y="1332775"/>
            <a:ext cx="8229600" cy="953099"/>
          </a:xfrm>
          <a:prstGeom prst="rect">
            <a:avLst/>
          </a:prstGeom>
        </p:spPr>
        <p:txBody>
          <a:bodyPr lIns="91425" tIns="91425" rIns="91425" bIns="91425" anchor="t" anchorCtr="0">
            <a:noAutofit/>
          </a:bodyPr>
          <a:lstStyle/>
          <a:p>
            <a:pPr lvl="0" rtl="0">
              <a:spcBef>
                <a:spcPts val="0"/>
              </a:spcBef>
              <a:buNone/>
            </a:pPr>
            <a:endParaRPr dirty="0"/>
          </a:p>
        </p:txBody>
      </p:sp>
      <p:pic>
        <p:nvPicPr>
          <p:cNvPr id="5" name="Shape 91"/>
          <p:cNvPicPr preferRelativeResize="0"/>
          <p:nvPr/>
        </p:nvPicPr>
        <p:blipFill>
          <a:blip r:embed="rId3">
            <a:alphaModFix/>
          </a:blip>
          <a:stretch>
            <a:fillRect/>
          </a:stretch>
        </p:blipFill>
        <p:spPr>
          <a:xfrm>
            <a:off x="4038600" y="0"/>
            <a:ext cx="5105400" cy="2505075"/>
          </a:xfrm>
          <a:prstGeom prst="rect">
            <a:avLst/>
          </a:prstGeom>
          <a:noFill/>
          <a:ln>
            <a:noFill/>
          </a:ln>
        </p:spPr>
      </p:pic>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lvl="0" rtl="0">
              <a:spcBef>
                <a:spcPts val="0"/>
              </a:spcBef>
              <a:buNone/>
            </a:pPr>
            <a:r>
              <a:rPr lang="en-GB"/>
              <a:t>Impact anecdotes </a:t>
            </a:r>
          </a:p>
        </p:txBody>
      </p:sp>
      <p:sp>
        <p:nvSpPr>
          <p:cNvPr id="111" name="Shape 111"/>
          <p:cNvSpPr txBox="1">
            <a:spLocks noGrp="1"/>
          </p:cNvSpPr>
          <p:nvPr>
            <p:ph type="body" idx="1"/>
          </p:nvPr>
        </p:nvSpPr>
        <p:spPr>
          <a:xfrm>
            <a:off x="457200" y="1493837"/>
            <a:ext cx="8229600" cy="4322738"/>
          </a:xfrm>
          <a:prstGeom prst="rect">
            <a:avLst/>
          </a:prstGeom>
        </p:spPr>
        <p:txBody>
          <a:bodyPr lIns="91425" tIns="91425" rIns="91425" bIns="91425" anchor="t" anchorCtr="0">
            <a:noAutofit/>
          </a:bodyPr>
          <a:lstStyle/>
          <a:p>
            <a:pPr marL="114300">
              <a:buNone/>
            </a:pPr>
            <a:endParaRPr lang="en-GB" dirty="0"/>
          </a:p>
          <a:p>
            <a:pPr marL="400050" indent="-285750"/>
            <a:r>
              <a:rPr lang="en-GB" dirty="0" smtClean="0"/>
              <a:t>Denmark: </a:t>
            </a:r>
            <a:r>
              <a:rPr lang="en-GB" i="1" dirty="0" smtClean="0"/>
              <a:t>“</a:t>
            </a:r>
            <a:r>
              <a:rPr lang="en-US" i="1" dirty="0"/>
              <a:t>Important to push for more open data. Important to push for the use of open data</a:t>
            </a:r>
            <a:r>
              <a:rPr lang="en-US" i="1" dirty="0" smtClean="0"/>
              <a:t>, </a:t>
            </a:r>
            <a:r>
              <a:rPr lang="en-US" i="1" dirty="0"/>
              <a:t>"we have a lot of open data, why don't we make use of it</a:t>
            </a:r>
            <a:r>
              <a:rPr lang="en-US" i="1" dirty="0" smtClean="0"/>
              <a:t>?”</a:t>
            </a:r>
          </a:p>
          <a:p>
            <a:pPr marL="400050" indent="-285750"/>
            <a:endParaRPr lang="en-US" i="1" dirty="0" smtClean="0"/>
          </a:p>
          <a:p>
            <a:pPr marL="400050" indent="-285750"/>
            <a:r>
              <a:rPr lang="en-US" dirty="0" smtClean="0"/>
              <a:t>Nigeria: “let government institutions know how to openly license their data, and empower citizens”</a:t>
            </a:r>
            <a:br>
              <a:rPr lang="en-US" dirty="0" smtClean="0"/>
            </a:br>
            <a:endParaRPr lang="en-US" dirty="0" smtClean="0"/>
          </a:p>
          <a:p>
            <a:pPr marL="400050" indent="-285750"/>
            <a:r>
              <a:rPr lang="en-US" dirty="0" smtClean="0"/>
              <a:t>Rwanda </a:t>
            </a:r>
            <a:r>
              <a:rPr lang="en-US" dirty="0" smtClean="0">
                <a:solidFill>
                  <a:srgbClr val="000000"/>
                </a:solidFill>
              </a:rPr>
              <a:t>“</a:t>
            </a:r>
            <a:r>
              <a:rPr lang="en-US" dirty="0" smtClean="0"/>
              <a:t>It is imperative to be able to learn quickly from other countries”</a:t>
            </a:r>
            <a:br>
              <a:rPr lang="en-US" dirty="0" smtClean="0"/>
            </a:br>
            <a:endParaRPr lang="en-US" dirty="0" smtClean="0"/>
          </a:p>
          <a:p>
            <a:pPr marL="400050" indent="-285750"/>
            <a:r>
              <a:rPr lang="en-US" dirty="0" smtClean="0"/>
              <a:t>Kenya </a:t>
            </a:r>
            <a:r>
              <a:rPr lang="en-US" dirty="0"/>
              <a:t>“Open data allows citizens make inf. choices about their lives” </a:t>
            </a:r>
            <a:endParaRPr lang="en-US" u="sng" dirty="0" smtClean="0"/>
          </a:p>
          <a:p>
            <a:pPr marL="400050" indent="-285750"/>
            <a:endParaRPr lang="en-GB" dirty="0" smtClean="0"/>
          </a:p>
          <a:p>
            <a:pPr marL="400050" indent="-285750"/>
            <a:endParaRPr dirty="0"/>
          </a:p>
          <a:p>
            <a:pPr rtl="0">
              <a:spcBef>
                <a:spcPts val="0"/>
              </a:spcBef>
              <a:buNone/>
            </a:pPr>
            <a:endParaRPr lang="en-GB" dirty="0"/>
          </a:p>
          <a:p>
            <a:pPr lvl="0" rtl="0">
              <a:spcBef>
                <a:spcPts val="0"/>
              </a:spcBef>
              <a:buNone/>
            </a:pPr>
            <a:endParaRPr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1745157"/>
            <a:ext cx="8229600" cy="3530700"/>
          </a:xfrm>
        </p:spPr>
        <p:txBody>
          <a:bodyPr/>
          <a:lstStyle/>
          <a:p>
            <a:pPr>
              <a:buNone/>
            </a:pPr>
            <a:r>
              <a:rPr lang="en-US" sz="1400" dirty="0" smtClean="0"/>
              <a:t>The </a:t>
            </a:r>
            <a:r>
              <a:rPr lang="en-US" sz="1400" dirty="0"/>
              <a:t>US ranked 8th on the Global </a:t>
            </a:r>
            <a:r>
              <a:rPr lang="en-US" sz="1400" dirty="0">
                <a:hlinkClick r:id="rId3"/>
              </a:rPr>
              <a:t>‪#OpenData</a:t>
            </a:r>
            <a:r>
              <a:rPr lang="en-US" sz="1400" dirty="0"/>
              <a:t> Index. </a:t>
            </a:r>
            <a:r>
              <a:rPr lang="en-US" sz="1400" dirty="0">
                <a:hlinkClick r:id="rId4"/>
              </a:rPr>
              <a:t>‪http://ow.ly/Gf4wt </a:t>
            </a:r>
            <a:r>
              <a:rPr lang="en-US" sz="1400" dirty="0"/>
              <a:t>  </a:t>
            </a:r>
            <a:r>
              <a:rPr lang="en-US" sz="1400" dirty="0">
                <a:hlinkClick r:id="rId5"/>
              </a:rPr>
              <a:t>‪#openindex14</a:t>
            </a:r>
            <a:r>
              <a:rPr lang="en-US" sz="1400" dirty="0"/>
              <a:t> thanks </a:t>
            </a:r>
            <a:r>
              <a:rPr lang="en-US" sz="1400" dirty="0">
                <a:hlinkClick r:id="rId6"/>
              </a:rPr>
              <a:t>‪@OKFN</a:t>
            </a:r>
            <a:r>
              <a:rPr lang="en-US" sz="1400" dirty="0"/>
              <a:t> for the useful tool</a:t>
            </a:r>
            <a:r>
              <a:rPr lang="en-US" sz="1400" dirty="0" smtClean="0"/>
              <a:t>!</a:t>
            </a:r>
          </a:p>
          <a:p>
            <a:pPr>
              <a:buNone/>
            </a:pPr>
            <a:endParaRPr lang="en-US" sz="1400" dirty="0"/>
          </a:p>
          <a:p>
            <a:r>
              <a:rPr lang="en-US" sz="1400" dirty="0">
                <a:hlinkClick r:id="rId5"/>
              </a:rPr>
              <a:t>‪#openindex14</a:t>
            </a:r>
            <a:r>
              <a:rPr lang="en-US" sz="1400" dirty="0"/>
              <a:t>‪ has been a great </a:t>
            </a:r>
            <a:r>
              <a:rPr lang="en-US" sz="1400" dirty="0">
                <a:hlinkClick r:id="rId7"/>
              </a:rPr>
              <a:t>#community</a:t>
            </a:r>
            <a:r>
              <a:rPr lang="en-US" sz="1400" dirty="0"/>
              <a:t> effort to benchmark </a:t>
            </a:r>
            <a:r>
              <a:rPr lang="en-US" sz="1400" dirty="0">
                <a:hlinkClick r:id="rId8"/>
              </a:rPr>
              <a:t>#government</a:t>
            </a:r>
            <a:r>
              <a:rPr lang="en-US" sz="1400" dirty="0"/>
              <a:t> </a:t>
            </a:r>
            <a:r>
              <a:rPr lang="en-US" sz="1400" dirty="0">
                <a:hlinkClick r:id="rId9"/>
              </a:rPr>
              <a:t>#opendata</a:t>
            </a:r>
            <a:r>
              <a:rPr lang="en-US" sz="1400" dirty="0"/>
              <a:t> around the world </a:t>
            </a:r>
            <a:r>
              <a:rPr lang="en-US" sz="1400" dirty="0">
                <a:hlinkClick r:id="rId10"/>
              </a:rPr>
              <a:t>http://ow.ly/Gf0GP </a:t>
            </a:r>
            <a:r>
              <a:rPr lang="en-US" sz="1400" dirty="0"/>
              <a:t> </a:t>
            </a:r>
            <a:r>
              <a:rPr lang="en-US" sz="1400" dirty="0">
                <a:hlinkClick r:id="rId11"/>
              </a:rPr>
              <a:t>#</a:t>
            </a:r>
            <a:r>
              <a:rPr lang="en-US" sz="1400" dirty="0" smtClean="0">
                <a:hlinkClick r:id="rId11"/>
              </a:rPr>
              <a:t>transparency</a:t>
            </a:r>
            <a:endParaRPr lang="en-US" sz="1400" dirty="0" smtClean="0"/>
          </a:p>
          <a:p>
            <a:pPr>
              <a:buNone/>
            </a:pPr>
            <a:endParaRPr lang="en-US" sz="1400" dirty="0"/>
          </a:p>
          <a:p>
            <a:r>
              <a:rPr lang="en-US" sz="1400" dirty="0"/>
              <a:t>'Data Journalists are also one of the beneficiaries of the Global </a:t>
            </a:r>
            <a:r>
              <a:rPr lang="en-US" sz="1400" dirty="0">
                <a:hlinkClick r:id="rId3"/>
              </a:rPr>
              <a:t>‪#OpenData</a:t>
            </a:r>
            <a:r>
              <a:rPr lang="en-US" sz="1400" dirty="0"/>
              <a:t> Index.' </a:t>
            </a:r>
            <a:r>
              <a:rPr lang="en-US" sz="1400" dirty="0">
                <a:hlinkClick r:id="rId12"/>
              </a:rPr>
              <a:t>‪http://ow.ly/Gf4wt </a:t>
            </a:r>
            <a:r>
              <a:rPr lang="en-US" sz="1400" dirty="0"/>
              <a:t>  </a:t>
            </a:r>
            <a:r>
              <a:rPr lang="en-US" sz="1400" dirty="0">
                <a:hlinkClick r:id="rId5"/>
              </a:rPr>
              <a:t>‪#openindex14</a:t>
            </a:r>
            <a:r>
              <a:rPr lang="en-US" sz="1400" dirty="0"/>
              <a:t> </a:t>
            </a:r>
            <a:r>
              <a:rPr lang="en-US" sz="1400" dirty="0">
                <a:hlinkClick r:id="rId13"/>
              </a:rPr>
              <a:t>‪#</a:t>
            </a:r>
            <a:r>
              <a:rPr lang="en-US" sz="1400" dirty="0" smtClean="0">
                <a:hlinkClick r:id="rId13"/>
              </a:rPr>
              <a:t>NEPAL</a:t>
            </a:r>
            <a:endParaRPr lang="en-US" sz="1400" dirty="0" smtClean="0"/>
          </a:p>
          <a:p>
            <a:endParaRPr lang="en-US" sz="1400" dirty="0"/>
          </a:p>
          <a:p>
            <a:r>
              <a:rPr lang="en-US" sz="1400" dirty="0">
                <a:hlinkClick r:id="rId14"/>
              </a:rPr>
              <a:t>‪#Burkina</a:t>
            </a:r>
            <a:r>
              <a:rPr lang="en-US" sz="1400" dirty="0"/>
              <a:t>‪ Faso’s </a:t>
            </a:r>
            <a:r>
              <a:rPr lang="en-US" sz="1400" dirty="0">
                <a:hlinkClick r:id="rId5"/>
              </a:rPr>
              <a:t>#openindex14</a:t>
            </a:r>
            <a:r>
              <a:rPr lang="en-US" sz="1400" dirty="0"/>
              <a:t> story. "Often the publication of data does not include ‘reuse’." </a:t>
            </a:r>
            <a:r>
              <a:rPr lang="en-US" sz="1400" dirty="0">
                <a:hlinkClick r:id="rId15"/>
              </a:rPr>
              <a:t>http://bit.ly/1zrW3X5 </a:t>
            </a:r>
            <a:r>
              <a:rPr lang="en-US" sz="1400" dirty="0"/>
              <a:t> </a:t>
            </a:r>
            <a:r>
              <a:rPr lang="en-US" sz="1400" dirty="0">
                <a:hlinkClick r:id="rId16"/>
              </a:rPr>
              <a:t>#open</a:t>
            </a:r>
            <a:r>
              <a:rPr lang="en-US" sz="1400" dirty="0"/>
              <a:t> </a:t>
            </a:r>
            <a:r>
              <a:rPr lang="en-US" sz="1400" dirty="0">
                <a:hlinkClick r:id="rId8"/>
              </a:rPr>
              <a:t>#</a:t>
            </a:r>
            <a:r>
              <a:rPr lang="en-US" sz="1400" dirty="0" smtClean="0">
                <a:hlinkClick r:id="rId8"/>
              </a:rPr>
              <a:t>government</a:t>
            </a:r>
            <a:endParaRPr lang="en-US" sz="1400" dirty="0" smtClean="0"/>
          </a:p>
          <a:p>
            <a:pPr>
              <a:buNone/>
            </a:pPr>
            <a:endParaRPr lang="en-US" sz="1400" dirty="0"/>
          </a:p>
          <a:p>
            <a:r>
              <a:rPr lang="en-US" sz="1400" dirty="0" smtClean="0">
                <a:hlinkClick r:id="rId17"/>
              </a:rPr>
              <a:t>#</a:t>
            </a:r>
            <a:r>
              <a:rPr lang="en-US" sz="1400" dirty="0">
                <a:hlinkClick r:id="rId17"/>
              </a:rPr>
              <a:t>Kenya</a:t>
            </a:r>
            <a:r>
              <a:rPr lang="en-US" sz="1400" dirty="0"/>
              <a:t>’s </a:t>
            </a:r>
            <a:r>
              <a:rPr lang="en-US" sz="1400" dirty="0">
                <a:hlinkClick r:id="rId5"/>
              </a:rPr>
              <a:t>#openindex14</a:t>
            </a:r>
            <a:r>
              <a:rPr lang="en-US" sz="1400" dirty="0"/>
              <a:t> story. “Open data allows citizens make inf. choices about their lives” </a:t>
            </a:r>
            <a:r>
              <a:rPr lang="en-US" sz="1400" dirty="0">
                <a:hlinkClick r:id="rId18"/>
              </a:rPr>
              <a:t>http://bit.ly/1wJAU8C </a:t>
            </a:r>
            <a:r>
              <a:rPr lang="en-US" sz="1400" dirty="0"/>
              <a:t>"</a:t>
            </a:r>
          </a:p>
          <a:p>
            <a:endParaRPr lang="en-US" dirty="0"/>
          </a:p>
        </p:txBody>
      </p:sp>
      <p:sp>
        <p:nvSpPr>
          <p:cNvPr id="7" name="Title 6"/>
          <p:cNvSpPr>
            <a:spLocks noGrp="1"/>
          </p:cNvSpPr>
          <p:nvPr>
            <p:ph type="title"/>
          </p:nvPr>
        </p:nvSpPr>
        <p:spPr/>
        <p:txBody>
          <a:bodyPr/>
          <a:lstStyle/>
          <a:p>
            <a:pPr algn="ctr"/>
            <a:r>
              <a:rPr lang="en-US" dirty="0" smtClean="0"/>
              <a:t>Twitter campaign</a:t>
            </a:r>
            <a:endParaRPr lang="en-US" dirty="0"/>
          </a:p>
        </p:txBody>
      </p:sp>
      <p:pic>
        <p:nvPicPr>
          <p:cNvPr id="8" name="Picture 7"/>
          <p:cNvPicPr>
            <a:picLocks noChangeAspect="1"/>
          </p:cNvPicPr>
          <p:nvPr/>
        </p:nvPicPr>
        <p:blipFill>
          <a:blip r:embed="rId19"/>
          <a:stretch>
            <a:fillRect/>
          </a:stretch>
        </p:blipFill>
        <p:spPr>
          <a:xfrm>
            <a:off x="457200" y="169254"/>
            <a:ext cx="1117307" cy="1575903"/>
          </a:xfrm>
          <a:prstGeom prst="rect">
            <a:avLst/>
          </a:prstGeom>
        </p:spPr>
      </p:pic>
    </p:spTree>
    <p:extLst>
      <p:ext uri="{BB962C8B-B14F-4D97-AF65-F5344CB8AC3E}">
        <p14:creationId xmlns:p14="http://schemas.microsoft.com/office/powerpoint/2010/main" val="30181155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lvl="0" algn="ctr" rtl="0">
              <a:spcBef>
                <a:spcPts val="0"/>
              </a:spcBef>
              <a:buNone/>
            </a:pPr>
            <a:r>
              <a:rPr lang="en-GB" dirty="0" smtClean="0"/>
              <a:t>Success</a:t>
            </a:r>
            <a:endParaRPr lang="en-GB" dirty="0"/>
          </a:p>
        </p:txBody>
      </p:sp>
      <p:sp>
        <p:nvSpPr>
          <p:cNvPr id="111" name="Shape 111"/>
          <p:cNvSpPr txBox="1">
            <a:spLocks noGrp="1"/>
          </p:cNvSpPr>
          <p:nvPr>
            <p:ph type="body" idx="1"/>
          </p:nvPr>
        </p:nvSpPr>
        <p:spPr>
          <a:xfrm>
            <a:off x="457200" y="2285875"/>
            <a:ext cx="8229600" cy="3530700"/>
          </a:xfrm>
          <a:prstGeom prst="rect">
            <a:avLst/>
          </a:prstGeom>
        </p:spPr>
        <p:txBody>
          <a:bodyPr lIns="91425" tIns="91425" rIns="91425" bIns="91425" anchor="t" anchorCtr="0">
            <a:noAutofit/>
          </a:bodyPr>
          <a:lstStyle/>
          <a:p>
            <a:pPr marL="114300">
              <a:buNone/>
            </a:pPr>
            <a:endParaRPr dirty="0"/>
          </a:p>
          <a:p>
            <a:pPr rtl="0">
              <a:spcBef>
                <a:spcPts val="0"/>
              </a:spcBef>
              <a:buNone/>
            </a:pPr>
            <a:endParaRPr lang="en-GB" dirty="0"/>
          </a:p>
          <a:p>
            <a:pPr lvl="0" rtl="0">
              <a:spcBef>
                <a:spcPts val="0"/>
              </a:spcBef>
              <a:buNone/>
            </a:pPr>
            <a:endParaRPr dirty="0"/>
          </a:p>
        </p:txBody>
      </p:sp>
      <p:sp>
        <p:nvSpPr>
          <p:cNvPr id="112" name="Shape 112"/>
          <p:cNvSpPr txBox="1">
            <a:spLocks noGrp="1"/>
          </p:cNvSpPr>
          <p:nvPr>
            <p:ph type="subTitle" idx="2"/>
          </p:nvPr>
        </p:nvSpPr>
        <p:spPr>
          <a:xfrm>
            <a:off x="457250" y="1332775"/>
            <a:ext cx="8229600" cy="3936080"/>
          </a:xfrm>
          <a:prstGeom prst="rect">
            <a:avLst/>
          </a:prstGeom>
        </p:spPr>
        <p:txBody>
          <a:bodyPr lIns="91425" tIns="91425" rIns="91425" bIns="91425" anchor="t" anchorCtr="0">
            <a:noAutofit/>
          </a:bodyPr>
          <a:lstStyle/>
          <a:p>
            <a:endParaRPr lang="en-US" sz="1800" i="1" dirty="0" smtClean="0"/>
          </a:p>
          <a:p>
            <a:r>
              <a:rPr lang="en-US" sz="1800" i="1" dirty="0">
                <a:solidFill>
                  <a:schemeClr val="tx1"/>
                </a:solidFill>
              </a:rPr>
              <a:t/>
            </a:r>
            <a:br>
              <a:rPr lang="en-US" sz="1800" i="1" dirty="0">
                <a:solidFill>
                  <a:schemeClr val="tx1"/>
                </a:solidFill>
              </a:rPr>
            </a:br>
            <a:r>
              <a:rPr lang="en-US" sz="1800" i="1" dirty="0" smtClean="0">
                <a:solidFill>
                  <a:schemeClr val="tx1"/>
                </a:solidFill>
              </a:rPr>
              <a:t>“</a:t>
            </a:r>
            <a:r>
              <a:rPr lang="en-US" sz="2400" i="1" dirty="0" smtClean="0">
                <a:solidFill>
                  <a:schemeClr val="tx1"/>
                </a:solidFill>
              </a:rPr>
              <a:t>We </a:t>
            </a:r>
            <a:r>
              <a:rPr lang="en-US" sz="2400" i="1" dirty="0">
                <a:solidFill>
                  <a:schemeClr val="tx1"/>
                </a:solidFill>
              </a:rPr>
              <a:t>have noted that for the Company Register dataset on the Global Open Data Index, Australia is ranked #11, with an indication that the license under which the data is published is not open. </a:t>
            </a:r>
            <a:br>
              <a:rPr lang="en-US" sz="2400" i="1" dirty="0">
                <a:solidFill>
                  <a:schemeClr val="tx1"/>
                </a:solidFill>
              </a:rPr>
            </a:br>
            <a:r>
              <a:rPr lang="en-US" sz="2400" i="1" dirty="0">
                <a:solidFill>
                  <a:schemeClr val="tx1"/>
                </a:solidFill>
              </a:rPr>
              <a:t/>
            </a:r>
            <a:br>
              <a:rPr lang="en-US" sz="2400" i="1" dirty="0">
                <a:solidFill>
                  <a:schemeClr val="tx1"/>
                </a:solidFill>
              </a:rPr>
            </a:br>
            <a:r>
              <a:rPr lang="en-US" sz="2400" b="1" i="1" dirty="0">
                <a:solidFill>
                  <a:schemeClr val="tx1"/>
                </a:solidFill>
              </a:rPr>
              <a:t>I am writing to inform you that we have now changed the license </a:t>
            </a:r>
            <a:r>
              <a:rPr lang="en-US" sz="2400" i="1" dirty="0">
                <a:solidFill>
                  <a:schemeClr val="tx1"/>
                </a:solidFill>
              </a:rPr>
              <a:t>to Creative Commons 3.0 </a:t>
            </a:r>
            <a:r>
              <a:rPr lang="en-US" sz="2400" i="1" dirty="0" smtClean="0">
                <a:solidFill>
                  <a:schemeClr val="tx1"/>
                </a:solidFill>
                <a:hlinkClick r:id="rId3"/>
              </a:rPr>
              <a:t>http</a:t>
            </a:r>
            <a:r>
              <a:rPr lang="en-US" sz="2400" i="1" dirty="0">
                <a:solidFill>
                  <a:schemeClr val="tx1"/>
                </a:solidFill>
                <a:hlinkClick r:id="rId3"/>
              </a:rPr>
              <a:t>://creativecommons.org/licenses/by/3.0/au</a:t>
            </a:r>
            <a:r>
              <a:rPr lang="en-US" sz="2400" i="1" dirty="0" smtClean="0">
                <a:solidFill>
                  <a:schemeClr val="tx1"/>
                </a:solidFill>
                <a:hlinkClick r:id="rId3"/>
              </a:rPr>
              <a:t>/</a:t>
            </a:r>
            <a:r>
              <a:rPr lang="en-US" sz="2400" i="1" dirty="0" smtClean="0">
                <a:solidFill>
                  <a:schemeClr val="tx1"/>
                </a:solidFill>
              </a:rPr>
              <a:t>; </a:t>
            </a:r>
            <a:r>
              <a:rPr lang="en-US" sz="2400" i="1" dirty="0">
                <a:solidFill>
                  <a:schemeClr val="tx1"/>
                </a:solidFill>
              </a:rPr>
              <a:t>this dataset is now published under an open license</a:t>
            </a:r>
            <a:r>
              <a:rPr lang="en-US" sz="2400" i="1" dirty="0" smtClean="0">
                <a:solidFill>
                  <a:schemeClr val="tx1"/>
                </a:solidFill>
              </a:rPr>
              <a:t>.”</a:t>
            </a:r>
            <a:endParaRPr lang="en-US" sz="2400" i="1" dirty="0">
              <a:solidFill>
                <a:schemeClr val="tx1"/>
              </a:solidFill>
            </a:endParaRPr>
          </a:p>
          <a:p>
            <a:pPr lvl="0" rtl="0">
              <a:spcBef>
                <a:spcPts val="0"/>
              </a:spcBef>
              <a:buNone/>
            </a:pPr>
            <a:endParaRPr lang="en-GB" sz="1000" dirty="0"/>
          </a:p>
        </p:txBody>
      </p:sp>
      <p:pic>
        <p:nvPicPr>
          <p:cNvPr id="6" name="Picture 5"/>
          <p:cNvPicPr>
            <a:picLocks noChangeAspect="1"/>
          </p:cNvPicPr>
          <p:nvPr/>
        </p:nvPicPr>
        <p:blipFill>
          <a:blip r:embed="rId4"/>
          <a:stretch>
            <a:fillRect/>
          </a:stretch>
        </p:blipFill>
        <p:spPr>
          <a:xfrm>
            <a:off x="556105" y="242681"/>
            <a:ext cx="1117307" cy="1575903"/>
          </a:xfrm>
          <a:prstGeom prst="rect">
            <a:avLst/>
          </a:prstGeom>
        </p:spPr>
      </p:pic>
    </p:spTree>
    <p:extLst>
      <p:ext uri="{BB962C8B-B14F-4D97-AF65-F5344CB8AC3E}">
        <p14:creationId xmlns:p14="http://schemas.microsoft.com/office/powerpoint/2010/main" val="934292836"/>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457200" y="567560"/>
            <a:ext cx="8229600" cy="5297212"/>
          </a:xfrm>
          <a:prstGeom prst="rect">
            <a:avLst/>
          </a:prstGeom>
        </p:spPr>
        <p:txBody>
          <a:bodyPr lIns="91425" tIns="91425" rIns="91425" bIns="91425" anchor="ctr" anchorCtr="0">
            <a:noAutofit/>
          </a:bodyPr>
          <a:lstStyle/>
          <a:p>
            <a:pPr lvl="0" rtl="0">
              <a:spcBef>
                <a:spcPts val="0"/>
              </a:spcBef>
              <a:buNone/>
            </a:pPr>
            <a:endParaRPr lang="en-GB" b="1" dirty="0"/>
          </a:p>
          <a:p>
            <a:pPr lvl="0" rtl="0">
              <a:spcBef>
                <a:spcPts val="0"/>
              </a:spcBef>
              <a:buNone/>
            </a:pPr>
            <a:endParaRPr lang="en-GB" b="1" dirty="0" smtClean="0"/>
          </a:p>
          <a:p>
            <a:pPr lvl="0" rtl="0">
              <a:spcBef>
                <a:spcPts val="0"/>
              </a:spcBef>
              <a:buNone/>
            </a:pPr>
            <a:endParaRPr lang="en-GB" b="1" dirty="0"/>
          </a:p>
          <a:p>
            <a:pPr lvl="0" rtl="0">
              <a:spcBef>
                <a:spcPts val="0"/>
              </a:spcBef>
              <a:buNone/>
            </a:pPr>
            <a:endParaRPr lang="en-GB" b="1" dirty="0" smtClean="0"/>
          </a:p>
          <a:p>
            <a:pPr lvl="0" rtl="0">
              <a:spcBef>
                <a:spcPts val="0"/>
              </a:spcBef>
              <a:buNone/>
            </a:pPr>
            <a:endParaRPr lang="en-GB" b="1" dirty="0"/>
          </a:p>
          <a:p>
            <a:pPr lvl="0" rtl="0">
              <a:spcBef>
                <a:spcPts val="0"/>
              </a:spcBef>
              <a:buNone/>
            </a:pPr>
            <a:endParaRPr lang="en-GB" b="1" dirty="0" smtClean="0"/>
          </a:p>
          <a:p>
            <a:pPr lvl="0" rtl="0">
              <a:spcBef>
                <a:spcPts val="0"/>
              </a:spcBef>
              <a:buNone/>
            </a:pPr>
            <a:endParaRPr lang="en-GB" sz="1600" b="1" dirty="0" smtClean="0"/>
          </a:p>
          <a:p>
            <a:pPr lvl="0" rtl="0">
              <a:spcBef>
                <a:spcPts val="0"/>
              </a:spcBef>
              <a:buNone/>
            </a:pPr>
            <a:endParaRPr lang="en-GB" sz="1600" b="1" dirty="0" smtClean="0"/>
          </a:p>
          <a:p>
            <a:pPr lvl="0" rtl="0">
              <a:spcBef>
                <a:spcPts val="0"/>
              </a:spcBef>
              <a:buNone/>
            </a:pPr>
            <a:endParaRPr lang="en-GB" sz="1600" b="1" dirty="0"/>
          </a:p>
          <a:p>
            <a:pPr lvl="0" rtl="0">
              <a:spcBef>
                <a:spcPts val="0"/>
              </a:spcBef>
              <a:buNone/>
            </a:pPr>
            <a:endParaRPr lang="en-GB" sz="1600" b="1" dirty="0"/>
          </a:p>
          <a:p>
            <a:pPr lvl="0" rtl="0">
              <a:spcBef>
                <a:spcPts val="0"/>
              </a:spcBef>
              <a:buNone/>
            </a:pPr>
            <a:r>
              <a:rPr lang="en-GB" sz="1600" b="1" dirty="0" smtClean="0"/>
              <a:t>Emma Beer </a:t>
            </a:r>
          </a:p>
          <a:p>
            <a:pPr lvl="0" rtl="0">
              <a:spcBef>
                <a:spcPts val="0"/>
              </a:spcBef>
              <a:buNone/>
            </a:pPr>
            <a:r>
              <a:rPr lang="en-GB" sz="1600" b="1" dirty="0" smtClean="0">
                <a:hlinkClick r:id="rId3"/>
              </a:rPr>
              <a:t>emma.beer@okfn.org</a:t>
            </a:r>
            <a:endParaRPr lang="en-GB" sz="1600" b="1" dirty="0" smtClean="0"/>
          </a:p>
          <a:p>
            <a:pPr lvl="0" rtl="0">
              <a:spcBef>
                <a:spcPts val="0"/>
              </a:spcBef>
              <a:buNone/>
            </a:pPr>
            <a:endParaRPr lang="en-GB" sz="1600" b="1" dirty="0" smtClean="0"/>
          </a:p>
          <a:p>
            <a:pPr>
              <a:buNone/>
            </a:pPr>
            <a:r>
              <a:rPr lang="en-GB" sz="1600" b="1" dirty="0" smtClean="0"/>
              <a:t>Join the community at </a:t>
            </a:r>
            <a:r>
              <a:rPr lang="en-US" sz="1600" u="sng" dirty="0">
                <a:hlinkClick r:id="rId4"/>
              </a:rPr>
              <a:t>open-data-census@</a:t>
            </a:r>
            <a:r>
              <a:rPr lang="en-US" sz="1600" u="sng" dirty="0" smtClean="0">
                <a:hlinkClick r:id="rId4"/>
              </a:rPr>
              <a:t>lists.okfn.org</a:t>
            </a:r>
          </a:p>
          <a:p>
            <a:pPr>
              <a:buNone/>
            </a:pPr>
            <a:endParaRPr lang="en-US" dirty="0">
              <a:solidFill>
                <a:srgbClr val="000000"/>
              </a:solidFill>
              <a:hlinkClick r:id="rId4"/>
            </a:endParaRPr>
          </a:p>
        </p:txBody>
      </p:sp>
      <p:pic>
        <p:nvPicPr>
          <p:cNvPr id="5" name="Shape 91"/>
          <p:cNvPicPr preferRelativeResize="0"/>
          <p:nvPr/>
        </p:nvPicPr>
        <p:blipFill>
          <a:blip r:embed="rId5">
            <a:alphaModFix/>
          </a:blip>
          <a:stretch>
            <a:fillRect/>
          </a:stretch>
        </p:blipFill>
        <p:spPr>
          <a:xfrm>
            <a:off x="2476958" y="1786048"/>
            <a:ext cx="3960619" cy="2326344"/>
          </a:xfrm>
          <a:prstGeom prst="rect">
            <a:avLst/>
          </a:prstGeom>
          <a:noFill/>
          <a:ln>
            <a:noFill/>
          </a:ln>
        </p:spPr>
      </p:pic>
      <p:sp>
        <p:nvSpPr>
          <p:cNvPr id="6" name="TextBox 5"/>
          <p:cNvSpPr txBox="1"/>
          <p:nvPr/>
        </p:nvSpPr>
        <p:spPr>
          <a:xfrm>
            <a:off x="236260" y="520412"/>
            <a:ext cx="8450540" cy="1077218"/>
          </a:xfrm>
          <a:prstGeom prst="rect">
            <a:avLst/>
          </a:prstGeom>
          <a:noFill/>
        </p:spPr>
        <p:txBody>
          <a:bodyPr wrap="square" rtlCol="0">
            <a:spAutoFit/>
          </a:bodyPr>
          <a:lstStyle/>
          <a:p>
            <a:r>
              <a:rPr lang="en-US" sz="3200" b="1" dirty="0" smtClean="0"/>
              <a:t>Fierce competition, creative country-level tweets</a:t>
            </a:r>
            <a:endParaRPr lang="en-US" sz="3200" b="1"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457250" y="3426888"/>
            <a:ext cx="8229600" cy="1143000"/>
          </a:xfrm>
          <a:prstGeom prst="rect">
            <a:avLst/>
          </a:prstGeom>
        </p:spPr>
        <p:txBody>
          <a:bodyPr lIns="91425" tIns="91425" rIns="91425" bIns="91425" anchor="b" anchorCtr="0">
            <a:noAutofit/>
          </a:bodyPr>
          <a:lstStyle/>
          <a:p>
            <a:pPr lvl="0" rtl="0">
              <a:spcBef>
                <a:spcPts val="0"/>
              </a:spcBef>
              <a:buNone/>
            </a:pP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If you release your data openly, make sure the people who can benefit from its release are made aware of it</a:t>
            </a:r>
            <a:endParaRPr lang="en-GB" dirty="0"/>
          </a:p>
        </p:txBody>
      </p:sp>
      <p:sp>
        <p:nvSpPr>
          <p:cNvPr id="111" name="Shape 111"/>
          <p:cNvSpPr txBox="1">
            <a:spLocks noGrp="1"/>
          </p:cNvSpPr>
          <p:nvPr>
            <p:ph type="body" idx="1"/>
          </p:nvPr>
        </p:nvSpPr>
        <p:spPr>
          <a:xfrm>
            <a:off x="324303" y="749978"/>
            <a:ext cx="8229600" cy="4861951"/>
          </a:xfrm>
          <a:prstGeom prst="rect">
            <a:avLst/>
          </a:prstGeom>
        </p:spPr>
        <p:txBody>
          <a:bodyPr lIns="91425" tIns="91425" rIns="91425" bIns="91425" anchor="t" anchorCtr="0">
            <a:noAutofit/>
          </a:bodyPr>
          <a:lstStyle/>
          <a:p>
            <a:pPr marL="114300">
              <a:buNone/>
            </a:pPr>
            <a:endParaRPr lang="en-GB" dirty="0" smtClean="0"/>
          </a:p>
          <a:p>
            <a:pPr marL="114300">
              <a:buNone/>
            </a:pPr>
            <a:endParaRPr lang="en-GB" dirty="0"/>
          </a:p>
          <a:p>
            <a:pPr marL="114300">
              <a:buNone/>
            </a:pPr>
            <a:endParaRPr lang="en-GB" dirty="0" smtClean="0"/>
          </a:p>
          <a:p>
            <a:pPr marL="114300">
              <a:buNone/>
            </a:pPr>
            <a:endParaRPr lang="en-GB" dirty="0" smtClean="0"/>
          </a:p>
          <a:p>
            <a:pPr marL="114300">
              <a:buNone/>
            </a:pPr>
            <a:endParaRPr lang="en-GB" dirty="0"/>
          </a:p>
          <a:p>
            <a:pPr marL="114300">
              <a:buNone/>
            </a:pPr>
            <a:endParaRPr lang="en-GB" dirty="0" smtClean="0"/>
          </a:p>
          <a:p>
            <a:pPr lvl="0" rtl="0">
              <a:spcBef>
                <a:spcPts val="0"/>
              </a:spcBef>
              <a:buNone/>
            </a:pPr>
            <a:endParaRPr lang="en-GB" dirty="0" smtClean="0"/>
          </a:p>
          <a:p>
            <a:pPr lvl="0" rtl="0">
              <a:spcBef>
                <a:spcPts val="0"/>
              </a:spcBef>
              <a:buNone/>
            </a:pPr>
            <a:endParaRPr lang="en-GB" dirty="0"/>
          </a:p>
          <a:p>
            <a:pPr lvl="0" rtl="0">
              <a:spcBef>
                <a:spcPts val="0"/>
              </a:spcBef>
              <a:buNone/>
            </a:pPr>
            <a:endParaRPr lang="en-GB" dirty="0" smtClean="0"/>
          </a:p>
        </p:txBody>
      </p:sp>
    </p:spTree>
    <p:extLst>
      <p:ext uri="{BB962C8B-B14F-4D97-AF65-F5344CB8AC3E}">
        <p14:creationId xmlns:p14="http://schemas.microsoft.com/office/powerpoint/2010/main" val="1291449723"/>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lvl="0" rtl="0">
              <a:spcBef>
                <a:spcPts val="0"/>
              </a:spcBef>
              <a:buNone/>
            </a:pPr>
            <a:r>
              <a:rPr lang="en-GB" dirty="0" smtClean="0"/>
              <a:t>Martin Alvarez-</a:t>
            </a:r>
            <a:r>
              <a:rPr lang="en-GB" dirty="0" err="1" smtClean="0"/>
              <a:t>Espinar</a:t>
            </a:r>
            <a:endParaRPr lang="en-GB" dirty="0"/>
          </a:p>
        </p:txBody>
      </p:sp>
      <p:sp>
        <p:nvSpPr>
          <p:cNvPr id="130" name="Shape 130"/>
          <p:cNvSpPr txBox="1">
            <a:spLocks noGrp="1"/>
          </p:cNvSpPr>
          <p:nvPr>
            <p:ph type="body" idx="1"/>
          </p:nvPr>
        </p:nvSpPr>
        <p:spPr>
          <a:xfrm>
            <a:off x="457200" y="2285875"/>
            <a:ext cx="8229600" cy="3530700"/>
          </a:xfrm>
          <a:prstGeom prst="rect">
            <a:avLst/>
          </a:prstGeom>
        </p:spPr>
        <p:txBody>
          <a:bodyPr lIns="91425" tIns="91425" rIns="91425" bIns="91425" anchor="t" anchorCtr="0">
            <a:noAutofit/>
          </a:bodyPr>
          <a:lstStyle/>
          <a:p>
            <a:pPr lvl="0" rtl="0">
              <a:spcBef>
                <a:spcPts val="0"/>
              </a:spcBef>
              <a:buNone/>
            </a:pPr>
            <a:endParaRPr dirty="0"/>
          </a:p>
        </p:txBody>
      </p:sp>
      <p:sp>
        <p:nvSpPr>
          <p:cNvPr id="131" name="Shape 131"/>
          <p:cNvSpPr txBox="1">
            <a:spLocks noGrp="1"/>
          </p:cNvSpPr>
          <p:nvPr>
            <p:ph type="subTitle" idx="2"/>
          </p:nvPr>
        </p:nvSpPr>
        <p:spPr>
          <a:xfrm>
            <a:off x="457250" y="1332775"/>
            <a:ext cx="8229600" cy="953099"/>
          </a:xfrm>
          <a:prstGeom prst="rect">
            <a:avLst/>
          </a:prstGeom>
        </p:spPr>
        <p:txBody>
          <a:bodyPr lIns="91425" tIns="91425" rIns="91425" bIns="91425" anchor="t" anchorCtr="0">
            <a:noAutofit/>
          </a:bodyPr>
          <a:lstStyle/>
          <a:p>
            <a:pPr lvl="0" rtl="0">
              <a:spcBef>
                <a:spcPts val="0"/>
              </a:spcBef>
              <a:buNone/>
            </a:pPr>
            <a:r>
              <a:rPr lang="en-GB" dirty="0" smtClean="0"/>
              <a:t>PSI Re-use Scoreboard</a:t>
            </a:r>
            <a:endParaRPr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lvl="0" rtl="0">
              <a:spcBef>
                <a:spcPts val="0"/>
              </a:spcBef>
              <a:buNone/>
            </a:pPr>
            <a:r>
              <a:rPr lang="en-GB"/>
              <a:t>Questions </a:t>
            </a:r>
          </a:p>
        </p:txBody>
      </p:sp>
      <p:sp>
        <p:nvSpPr>
          <p:cNvPr id="130" name="Shape 130"/>
          <p:cNvSpPr txBox="1">
            <a:spLocks noGrp="1"/>
          </p:cNvSpPr>
          <p:nvPr>
            <p:ph type="body" idx="1"/>
          </p:nvPr>
        </p:nvSpPr>
        <p:spPr>
          <a:xfrm>
            <a:off x="457200" y="1617454"/>
            <a:ext cx="8229600" cy="3530700"/>
          </a:xfrm>
          <a:prstGeom prst="rect">
            <a:avLst/>
          </a:prstGeom>
        </p:spPr>
        <p:txBody>
          <a:bodyPr lIns="91425" tIns="91425" rIns="91425" bIns="91425" anchor="t" anchorCtr="0">
            <a:noAutofit/>
          </a:bodyPr>
          <a:lstStyle/>
          <a:p>
            <a:pPr lvl="0" rtl="0">
              <a:spcBef>
                <a:spcPts val="0"/>
              </a:spcBef>
              <a:buNone/>
            </a:pPr>
            <a:r>
              <a:rPr lang="en-GB" sz="1600" b="1" dirty="0" smtClean="0"/>
              <a:t>What x is the thing that should be done to publisher or reuse PSI?</a:t>
            </a:r>
          </a:p>
          <a:p>
            <a:pPr>
              <a:buNone/>
            </a:pPr>
            <a:r>
              <a:rPr lang="en-GB" sz="1600" dirty="0" smtClean="0"/>
              <a:t>Measuring and benchmarking open data initiatives using common (and transparent) indicators and methodologies.   Encourage publishers to be aware of the indicators developed in the community to improve quality and transparency for their own publishing practices.</a:t>
            </a:r>
          </a:p>
          <a:p>
            <a:pPr lvl="0" rtl="0">
              <a:spcBef>
                <a:spcPts val="0"/>
              </a:spcBef>
              <a:buNone/>
            </a:pPr>
            <a:r>
              <a:rPr lang="en-GB" sz="1600" b="1" dirty="0" smtClean="0"/>
              <a:t>Why does x facilitate the publication of reuse of PSI?</a:t>
            </a:r>
          </a:p>
          <a:p>
            <a:pPr lvl="0" rtl="0">
              <a:spcBef>
                <a:spcPts val="0"/>
              </a:spcBef>
              <a:buNone/>
            </a:pPr>
            <a:r>
              <a:rPr lang="en-GB" sz="1600" dirty="0" smtClean="0"/>
              <a:t>Encourages the adoption of best practices, helps improve the effectiveness of the initiatives, offers a degree of comparability  - ideally at the national, regional and thematic level.</a:t>
            </a:r>
          </a:p>
          <a:p>
            <a:pPr lvl="0" rtl="0">
              <a:spcBef>
                <a:spcPts val="0"/>
              </a:spcBef>
              <a:buNone/>
            </a:pPr>
            <a:r>
              <a:rPr lang="en-GB" sz="1600" b="1" dirty="0" smtClean="0"/>
              <a:t>How can one achieve x and how can you measure or test it?</a:t>
            </a:r>
          </a:p>
          <a:p>
            <a:pPr lvl="0" rtl="0">
              <a:spcBef>
                <a:spcPts val="0"/>
              </a:spcBef>
              <a:buNone/>
            </a:pPr>
            <a:r>
              <a:rPr lang="en-GB" sz="1600" dirty="0" smtClean="0"/>
              <a:t>Implementing a methodology along with a set of indicators enabling comparison of successful and unsuccessful initiatives.  Also the ability to judge the progress made against open data initiatives year by year.</a:t>
            </a:r>
            <a:endParaRPr sz="1600" dirty="0"/>
          </a:p>
        </p:txBody>
      </p:sp>
      <p:sp>
        <p:nvSpPr>
          <p:cNvPr id="131" name="Shape 131"/>
          <p:cNvSpPr txBox="1">
            <a:spLocks noGrp="1"/>
          </p:cNvSpPr>
          <p:nvPr>
            <p:ph type="subTitle" idx="2"/>
          </p:nvPr>
        </p:nvSpPr>
        <p:spPr>
          <a:xfrm>
            <a:off x="457250" y="1332775"/>
            <a:ext cx="8229600" cy="953099"/>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943010473"/>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
        <p:cNvGrpSpPr/>
        <p:nvPr/>
      </p:nvGrpSpPr>
      <p:grpSpPr>
        <a:xfrm>
          <a:off x="0" y="0"/>
          <a:ext cx="0" cy="0"/>
          <a:chOff x="0" y="0"/>
          <a:chExt cx="0" cy="0"/>
        </a:xfrm>
      </p:grpSpPr>
      <p:sp>
        <p:nvSpPr>
          <p:cNvPr id="33" name="Shape 33"/>
          <p:cNvSpPr txBox="1"/>
          <p:nvPr/>
        </p:nvSpPr>
        <p:spPr>
          <a:xfrm>
            <a:off x="1544600" y="1482800"/>
            <a:ext cx="8896800" cy="1037999"/>
          </a:xfrm>
          <a:prstGeom prst="rect">
            <a:avLst/>
          </a:prstGeom>
          <a:noFill/>
          <a:ln>
            <a:noFill/>
          </a:ln>
        </p:spPr>
        <p:txBody>
          <a:bodyPr lIns="91425" tIns="91425" rIns="91425" bIns="91425" anchor="t" anchorCtr="0">
            <a:noAutofit/>
          </a:bodyPr>
          <a:lstStyle/>
          <a:p>
            <a:pPr>
              <a:spcBef>
                <a:spcPts val="0"/>
              </a:spcBef>
              <a:buNone/>
            </a:pPr>
            <a:endParaRPr/>
          </a:p>
        </p:txBody>
      </p:sp>
      <p:sp>
        <p:nvSpPr>
          <p:cNvPr id="34" name="Shape 34"/>
          <p:cNvSpPr txBox="1"/>
          <p:nvPr/>
        </p:nvSpPr>
        <p:spPr>
          <a:xfrm>
            <a:off x="0" y="77225"/>
            <a:ext cx="9020399" cy="2443499"/>
          </a:xfrm>
          <a:prstGeom prst="rect">
            <a:avLst/>
          </a:prstGeom>
          <a:noFill/>
          <a:ln>
            <a:noFill/>
          </a:ln>
        </p:spPr>
        <p:txBody>
          <a:bodyPr lIns="91425" tIns="91425" rIns="91425" bIns="91425" anchor="ctr" anchorCtr="0">
            <a:noAutofit/>
          </a:bodyPr>
          <a:lstStyle/>
          <a:p>
            <a:pPr marL="914400" lvl="0" indent="0" rtl="0">
              <a:spcBef>
                <a:spcPts val="0"/>
              </a:spcBef>
              <a:buNone/>
            </a:pPr>
            <a:r>
              <a:rPr lang="en-GB" sz="3000">
                <a:latin typeface="Lato"/>
                <a:ea typeface="Lato"/>
                <a:cs typeface="Lato"/>
                <a:sym typeface="Lato"/>
              </a:rPr>
              <a:t>We are a </a:t>
            </a:r>
            <a:r>
              <a:rPr lang="en-GB" sz="3000" b="1">
                <a:latin typeface="Lato"/>
                <a:ea typeface="Lato"/>
                <a:cs typeface="Lato"/>
                <a:sym typeface="Lato"/>
              </a:rPr>
              <a:t>global network </a:t>
            </a:r>
            <a:r>
              <a:rPr lang="en-GB" sz="3000">
                <a:latin typeface="Lato"/>
                <a:ea typeface="Lato"/>
                <a:cs typeface="Lato"/>
                <a:sym typeface="Lato"/>
              </a:rPr>
              <a:t>using </a:t>
            </a:r>
            <a:r>
              <a:rPr lang="en-GB" sz="3000" b="1">
                <a:latin typeface="Lato"/>
                <a:ea typeface="Lato"/>
                <a:cs typeface="Lato"/>
                <a:sym typeface="Lato"/>
              </a:rPr>
              <a:t>advocacy,  technology &amp; training</a:t>
            </a:r>
            <a:r>
              <a:rPr lang="en-GB" sz="3000">
                <a:latin typeface="Lato"/>
                <a:ea typeface="Lato"/>
                <a:cs typeface="Lato"/>
                <a:sym typeface="Lato"/>
              </a:rPr>
              <a:t> to unlock information and data and empower citizens and organizations to drive </a:t>
            </a:r>
            <a:r>
              <a:rPr lang="en-GB" sz="3000" b="1">
                <a:latin typeface="Lato"/>
                <a:ea typeface="Lato"/>
                <a:cs typeface="Lato"/>
                <a:sym typeface="Lato"/>
              </a:rPr>
              <a:t>positive change</a:t>
            </a:r>
            <a:r>
              <a:rPr lang="en-GB" sz="3000">
                <a:latin typeface="Lato"/>
                <a:ea typeface="Lato"/>
                <a:cs typeface="Lato"/>
                <a:sym typeface="Lato"/>
              </a:rPr>
              <a:t>.</a:t>
            </a:r>
          </a:p>
          <a:p>
            <a:pPr lvl="0" rtl="0">
              <a:spcBef>
                <a:spcPts val="0"/>
              </a:spcBef>
              <a:buNone/>
            </a:pPr>
            <a:endParaRPr sz="2400">
              <a:latin typeface="Lato"/>
              <a:ea typeface="Lato"/>
              <a:cs typeface="Lato"/>
              <a:sym typeface="Lato"/>
            </a:endParaRPr>
          </a:p>
        </p:txBody>
      </p:sp>
      <p:pic>
        <p:nvPicPr>
          <p:cNvPr id="35" name="Shape 35"/>
          <p:cNvPicPr preferRelativeResize="0"/>
          <p:nvPr/>
        </p:nvPicPr>
        <p:blipFill>
          <a:blip r:embed="rId3">
            <a:alphaModFix/>
          </a:blip>
          <a:stretch>
            <a:fillRect/>
          </a:stretch>
        </p:blipFill>
        <p:spPr>
          <a:xfrm>
            <a:off x="2963550" y="2855425"/>
            <a:ext cx="2674200" cy="3168649"/>
          </a:xfrm>
          <a:prstGeom prst="rect">
            <a:avLst/>
          </a:prstGeom>
          <a:noFill/>
          <a:ln>
            <a:noFill/>
          </a:ln>
        </p:spPr>
      </p:pic>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a:spcBef>
                <a:spcPts val="0"/>
              </a:spcBef>
              <a:buNone/>
            </a:pPr>
            <a:r>
              <a:rPr lang="en-GB" dirty="0"/>
              <a:t>What we assess</a:t>
            </a:r>
          </a:p>
        </p:txBody>
      </p:sp>
      <p:sp>
        <p:nvSpPr>
          <p:cNvPr id="41" name="Shape 41"/>
          <p:cNvSpPr txBox="1">
            <a:spLocks noGrp="1"/>
          </p:cNvSpPr>
          <p:nvPr>
            <p:ph type="body" idx="1"/>
          </p:nvPr>
        </p:nvSpPr>
        <p:spPr>
          <a:xfrm>
            <a:off x="457200" y="1714500"/>
            <a:ext cx="8229600" cy="4102200"/>
          </a:xfrm>
          <a:prstGeom prst="rect">
            <a:avLst/>
          </a:prstGeom>
        </p:spPr>
        <p:txBody>
          <a:bodyPr lIns="91425" tIns="91425" rIns="91425" bIns="91425" anchor="t" anchorCtr="0">
            <a:noAutofit/>
          </a:bodyPr>
          <a:lstStyle/>
          <a:p>
            <a:pPr rtl="0">
              <a:spcBef>
                <a:spcPts val="0"/>
              </a:spcBef>
              <a:buNone/>
            </a:pPr>
            <a:r>
              <a:rPr lang="en-GB" dirty="0" smtClean="0"/>
              <a:t>Openness of datasets </a:t>
            </a:r>
            <a:r>
              <a:rPr lang="en-GB" dirty="0"/>
              <a:t>assessed by a global community of over 70 </a:t>
            </a:r>
            <a:r>
              <a:rPr lang="en-GB" dirty="0" smtClean="0"/>
              <a:t>volunteers worldwide.</a:t>
            </a:r>
            <a:r>
              <a:rPr lang="en-GB" dirty="0"/>
              <a:t> </a:t>
            </a:r>
            <a:r>
              <a:rPr lang="en-GB" dirty="0" smtClean="0"/>
              <a:t> Citizen assessment of open datasets (according to the </a:t>
            </a:r>
            <a:r>
              <a:rPr lang="en-GB" b="1" dirty="0" smtClean="0"/>
              <a:t>Open Definition</a:t>
            </a:r>
            <a:r>
              <a:rPr lang="en-GB" dirty="0" smtClean="0"/>
              <a:t>)</a:t>
            </a:r>
            <a:endParaRPr lang="en-GB" dirty="0"/>
          </a:p>
          <a:p>
            <a:pPr marL="285750" lvl="1" indent="-285750"/>
            <a:r>
              <a:rPr lang="en-GB" dirty="0" smtClean="0"/>
              <a:t>Assessing the openness of government datasets validation by country-level experts</a:t>
            </a:r>
          </a:p>
          <a:p>
            <a:pPr marL="285750" lvl="1" indent="-285750"/>
            <a:r>
              <a:rPr lang="en-GB" dirty="0" smtClean="0"/>
              <a:t>Sample validation by dataset experts</a:t>
            </a:r>
          </a:p>
          <a:p>
            <a:pPr marL="285750" lvl="1" indent="-285750"/>
            <a:endParaRPr lang="en-GB" dirty="0" smtClean="0"/>
          </a:p>
          <a:p>
            <a:pPr marL="457200" lvl="0" indent="-342900"/>
            <a:r>
              <a:rPr lang="en-GB" dirty="0" smtClean="0"/>
              <a:t>Open Definition (v. 2)</a:t>
            </a:r>
            <a:r>
              <a:rPr lang="en-GB" b="1" dirty="0" smtClean="0"/>
              <a:t>: </a:t>
            </a:r>
            <a:r>
              <a:rPr lang="en-US" b="1" i="1" dirty="0"/>
              <a:t>“Open means anyone can freely access, use, modify, and share for any purpose (subject, at most, to requirements that preserve provenance and openness).”</a:t>
            </a:r>
            <a:endParaRPr b="1" dirty="0"/>
          </a:p>
          <a:p>
            <a:pPr marL="457200" lvl="0" indent="-342900" rtl="0">
              <a:spcBef>
                <a:spcPts val="0"/>
              </a:spcBef>
              <a:buClr>
                <a:srgbClr val="2D2D2D"/>
              </a:buClr>
              <a:buFont typeface="Arial"/>
              <a:buChar char="●"/>
            </a:pPr>
            <a:endParaRPr dirty="0"/>
          </a:p>
          <a:p>
            <a:pPr marL="457200" lvl="0" indent="-342900" rtl="0">
              <a:spcBef>
                <a:spcPts val="0"/>
              </a:spcBef>
              <a:buClr>
                <a:srgbClr val="2D2D2D"/>
              </a:buClr>
              <a:buFont typeface="Arial"/>
              <a:buChar char="●"/>
            </a:pPr>
            <a:endParaRPr dirty="0">
              <a:solidFill>
                <a:srgbClr val="2D2D2D"/>
              </a:solidFill>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lvl="0" rtl="0">
              <a:spcBef>
                <a:spcPts val="0"/>
              </a:spcBef>
              <a:buNone/>
            </a:pPr>
            <a:r>
              <a:rPr lang="en-GB" dirty="0" smtClean="0"/>
              <a:t>The datasets assessed</a:t>
            </a:r>
            <a:endParaRPr lang="en-GB" dirty="0"/>
          </a:p>
        </p:txBody>
      </p:sp>
      <p:sp>
        <p:nvSpPr>
          <p:cNvPr id="47" name="Shape 47"/>
          <p:cNvSpPr txBox="1">
            <a:spLocks noGrp="1"/>
          </p:cNvSpPr>
          <p:nvPr>
            <p:ph type="body" idx="1"/>
          </p:nvPr>
        </p:nvSpPr>
        <p:spPr>
          <a:xfrm>
            <a:off x="457200" y="1354667"/>
            <a:ext cx="8229600" cy="4461983"/>
          </a:xfrm>
          <a:prstGeom prst="rect">
            <a:avLst/>
          </a:prstGeom>
        </p:spPr>
        <p:txBody>
          <a:bodyPr lIns="91425" tIns="91425" rIns="91425" bIns="91425" anchor="t" anchorCtr="0">
            <a:noAutofit/>
          </a:bodyPr>
          <a:lstStyle/>
          <a:p>
            <a:pPr lvl="0" rtl="0">
              <a:spcBef>
                <a:spcPts val="0"/>
              </a:spcBef>
              <a:buNone/>
            </a:pPr>
            <a:r>
              <a:rPr lang="en-GB" sz="1400" dirty="0"/>
              <a:t>A crowd-sourced assessment of open data.  The datasets </a:t>
            </a:r>
            <a:r>
              <a:rPr lang="en-GB" sz="1400" dirty="0">
                <a:solidFill>
                  <a:schemeClr val="dk1"/>
                </a:solidFill>
                <a:latin typeface="Arial"/>
                <a:ea typeface="Arial"/>
                <a:cs typeface="Arial"/>
                <a:sym typeface="Arial"/>
              </a:rPr>
              <a:t>were chosen based on the</a:t>
            </a:r>
            <a:r>
              <a:rPr lang="en-GB" sz="1400" dirty="0">
                <a:solidFill>
                  <a:schemeClr val="dk1"/>
                </a:solidFill>
                <a:latin typeface="Arial"/>
                <a:ea typeface="Arial"/>
                <a:cs typeface="Arial"/>
                <a:sym typeface="Arial"/>
                <a:hlinkClick r:id="rId3"/>
              </a:rPr>
              <a:t> </a:t>
            </a:r>
            <a:r>
              <a:rPr lang="en-GB" sz="1400" u="sng" dirty="0">
                <a:solidFill>
                  <a:schemeClr val="hlink"/>
                </a:solidFill>
                <a:latin typeface="Arial"/>
                <a:ea typeface="Arial"/>
                <a:cs typeface="Arial"/>
                <a:sym typeface="Arial"/>
                <a:hlinkClick r:id="rId3"/>
              </a:rPr>
              <a:t>G8 Open Data Charter principle</a:t>
            </a:r>
            <a:r>
              <a:rPr lang="en-GB" sz="1400" dirty="0">
                <a:solidFill>
                  <a:schemeClr val="dk1"/>
                </a:solidFill>
                <a:latin typeface="Arial"/>
                <a:ea typeface="Arial"/>
                <a:cs typeface="Arial"/>
                <a:sym typeface="Arial"/>
                <a:hlinkClick r:id="rId3"/>
              </a:rPr>
              <a:t>s</a:t>
            </a:r>
            <a:r>
              <a:rPr lang="en-GB" sz="1400" dirty="0">
                <a:solidFill>
                  <a:schemeClr val="dk1"/>
                </a:solidFill>
                <a:latin typeface="Arial"/>
                <a:ea typeface="Arial"/>
                <a:cs typeface="Arial"/>
                <a:sym typeface="Arial"/>
              </a:rPr>
              <a:t> and after </a:t>
            </a:r>
            <a:r>
              <a:rPr lang="en-GB" sz="1400" dirty="0" smtClean="0">
                <a:solidFill>
                  <a:schemeClr val="dk1"/>
                </a:solidFill>
                <a:latin typeface="Arial"/>
                <a:ea typeface="Arial"/>
                <a:cs typeface="Arial"/>
                <a:sym typeface="Arial"/>
              </a:rPr>
              <a:t>consulting with </a:t>
            </a:r>
            <a:r>
              <a:rPr lang="en-GB" sz="1400" dirty="0">
                <a:solidFill>
                  <a:schemeClr val="dk1"/>
                </a:solidFill>
                <a:latin typeface="Arial"/>
                <a:ea typeface="Arial"/>
                <a:cs typeface="Arial"/>
                <a:sym typeface="Arial"/>
              </a:rPr>
              <a:t>the Open Government Community. </a:t>
            </a:r>
            <a:endParaRPr lang="en-GB" sz="1400" dirty="0" smtClean="0">
              <a:solidFill>
                <a:schemeClr val="dk1"/>
              </a:solidFill>
              <a:latin typeface="Arial"/>
              <a:ea typeface="Arial"/>
              <a:cs typeface="Arial"/>
              <a:sym typeface="Arial"/>
            </a:endParaRPr>
          </a:p>
          <a:p>
            <a:pPr lvl="0" rtl="0">
              <a:spcBef>
                <a:spcPts val="0"/>
              </a:spcBef>
              <a:buNone/>
            </a:pPr>
            <a:endParaRPr lang="en-GB" sz="1400" dirty="0">
              <a:solidFill>
                <a:schemeClr val="dk1"/>
              </a:solidFill>
              <a:latin typeface="Arial"/>
              <a:ea typeface="Arial"/>
              <a:cs typeface="Arial"/>
              <a:sym typeface="Arial"/>
            </a:endParaRPr>
          </a:p>
          <a:p>
            <a:pPr marL="457200" lvl="0" indent="-317500" rtl="0">
              <a:spcBef>
                <a:spcPts val="0"/>
              </a:spcBef>
              <a:buClr>
                <a:srgbClr val="2D2D2D"/>
              </a:buClr>
              <a:buSzPct val="100000"/>
              <a:buFont typeface="Arial"/>
              <a:buChar char="●"/>
            </a:pPr>
            <a:r>
              <a:rPr lang="en-GB" sz="1400" dirty="0"/>
              <a:t>transport timetables</a:t>
            </a:r>
          </a:p>
          <a:p>
            <a:pPr marL="457200" lvl="0" indent="-317500" rtl="0">
              <a:spcBef>
                <a:spcPts val="0"/>
              </a:spcBef>
              <a:buClr>
                <a:srgbClr val="2D2D2D"/>
              </a:buClr>
              <a:buSzPct val="100000"/>
              <a:buFont typeface="Arial"/>
              <a:buChar char="●"/>
            </a:pPr>
            <a:r>
              <a:rPr lang="en-GB" sz="1400" dirty="0"/>
              <a:t>government budget</a:t>
            </a:r>
          </a:p>
          <a:p>
            <a:pPr marL="457200" lvl="0" indent="-317500" rtl="0">
              <a:spcBef>
                <a:spcPts val="0"/>
              </a:spcBef>
              <a:buClr>
                <a:srgbClr val="2D2D2D"/>
              </a:buClr>
              <a:buSzPct val="100000"/>
              <a:buFont typeface="Arial"/>
              <a:buChar char="●"/>
            </a:pPr>
            <a:r>
              <a:rPr lang="en-GB" sz="1400" dirty="0"/>
              <a:t>government spending</a:t>
            </a:r>
          </a:p>
          <a:p>
            <a:pPr marL="457200" lvl="0" indent="-317500" rtl="0">
              <a:spcBef>
                <a:spcPts val="0"/>
              </a:spcBef>
              <a:buClr>
                <a:srgbClr val="2D2D2D"/>
              </a:buClr>
              <a:buSzPct val="100000"/>
              <a:buFont typeface="Arial"/>
              <a:buChar char="●"/>
            </a:pPr>
            <a:r>
              <a:rPr lang="en-GB" sz="1400" dirty="0"/>
              <a:t>election results</a:t>
            </a:r>
          </a:p>
          <a:p>
            <a:pPr marL="457200" lvl="0" indent="-317500" rtl="0">
              <a:spcBef>
                <a:spcPts val="0"/>
              </a:spcBef>
              <a:buClr>
                <a:srgbClr val="2D2D2D"/>
              </a:buClr>
              <a:buSzPct val="100000"/>
              <a:buFont typeface="Arial"/>
              <a:buChar char="●"/>
            </a:pPr>
            <a:r>
              <a:rPr lang="en-GB" sz="1400" dirty="0"/>
              <a:t>company register</a:t>
            </a:r>
          </a:p>
          <a:p>
            <a:pPr marL="457200" lvl="0" indent="-317500" rtl="0">
              <a:spcBef>
                <a:spcPts val="0"/>
              </a:spcBef>
              <a:buClr>
                <a:srgbClr val="2D2D2D"/>
              </a:buClr>
              <a:buSzPct val="100000"/>
              <a:buFont typeface="Arial"/>
              <a:buChar char="●"/>
            </a:pPr>
            <a:r>
              <a:rPr lang="en-GB" sz="1400" dirty="0"/>
              <a:t>national map</a:t>
            </a:r>
          </a:p>
          <a:p>
            <a:pPr marL="457200" lvl="0" indent="-317500" rtl="0">
              <a:spcBef>
                <a:spcPts val="0"/>
              </a:spcBef>
              <a:buClr>
                <a:srgbClr val="2D2D2D"/>
              </a:buClr>
              <a:buSzPct val="100000"/>
              <a:buFont typeface="Arial"/>
              <a:buChar char="●"/>
            </a:pPr>
            <a:r>
              <a:rPr lang="en-GB" sz="1400" dirty="0"/>
              <a:t>national statistics</a:t>
            </a:r>
          </a:p>
          <a:p>
            <a:pPr marL="457200" lvl="0" indent="-317500" rtl="0">
              <a:spcBef>
                <a:spcPts val="0"/>
              </a:spcBef>
              <a:buClr>
                <a:srgbClr val="2D2D2D"/>
              </a:buClr>
              <a:buSzPct val="100000"/>
              <a:buFont typeface="Arial"/>
              <a:buChar char="●"/>
            </a:pPr>
            <a:r>
              <a:rPr lang="en-GB" sz="1400" dirty="0"/>
              <a:t>legislation</a:t>
            </a:r>
          </a:p>
          <a:p>
            <a:pPr marL="457200" lvl="0" indent="-317500" rtl="0">
              <a:spcBef>
                <a:spcPts val="0"/>
              </a:spcBef>
              <a:buClr>
                <a:srgbClr val="2D2D2D"/>
              </a:buClr>
              <a:buSzPct val="100000"/>
              <a:buFont typeface="Arial"/>
              <a:buChar char="●"/>
            </a:pPr>
            <a:r>
              <a:rPr lang="en-GB" sz="1400" dirty="0"/>
              <a:t>postcodes/</a:t>
            </a:r>
            <a:r>
              <a:rPr lang="en-GB" sz="1400" dirty="0" err="1"/>
              <a:t>zipcodes</a:t>
            </a:r>
            <a:endParaRPr lang="en-GB" sz="1400" dirty="0"/>
          </a:p>
          <a:p>
            <a:pPr marL="457200" lvl="0" indent="-317500" rtl="0">
              <a:spcBef>
                <a:spcPts val="0"/>
              </a:spcBef>
              <a:buClr>
                <a:srgbClr val="2D2D2D"/>
              </a:buClr>
              <a:buSzPct val="100000"/>
              <a:buFont typeface="Arial"/>
              <a:buChar char="●"/>
            </a:pPr>
            <a:r>
              <a:rPr lang="en-GB" sz="1400" dirty="0"/>
              <a:t>pollutant emissions</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a:spcBef>
                <a:spcPts val="0"/>
              </a:spcBef>
              <a:buNone/>
            </a:pPr>
            <a:r>
              <a:rPr lang="en-GB"/>
              <a:t>How we assess it</a:t>
            </a:r>
          </a:p>
        </p:txBody>
      </p:sp>
      <p:sp>
        <p:nvSpPr>
          <p:cNvPr id="53" name="Shape 53"/>
          <p:cNvSpPr txBox="1">
            <a:spLocks noGrp="1"/>
          </p:cNvSpPr>
          <p:nvPr>
            <p:ph type="body" idx="1"/>
          </p:nvPr>
        </p:nvSpPr>
        <p:spPr>
          <a:xfrm>
            <a:off x="457200" y="1493837"/>
            <a:ext cx="8229600" cy="3530700"/>
          </a:xfrm>
          <a:prstGeom prst="rect">
            <a:avLst/>
          </a:prstGeom>
        </p:spPr>
        <p:txBody>
          <a:bodyPr lIns="91425" tIns="91425" rIns="91425" bIns="91425" anchor="t" anchorCtr="0">
            <a:noAutofit/>
          </a:bodyPr>
          <a:lstStyle/>
          <a:p>
            <a:pPr lvl="0" rtl="0">
              <a:lnSpc>
                <a:spcPct val="140109"/>
              </a:lnSpc>
              <a:spcBef>
                <a:spcPts val="0"/>
              </a:spcBef>
              <a:spcAft>
                <a:spcPts val="800"/>
              </a:spcAft>
              <a:buClr>
                <a:schemeClr val="dk1"/>
              </a:buClr>
              <a:buSzPct val="84615"/>
              <a:buFont typeface="Arial"/>
              <a:buNone/>
            </a:pPr>
            <a:r>
              <a:rPr lang="en-GB" sz="1300" b="1" dirty="0">
                <a:solidFill>
                  <a:srgbClr val="333333"/>
                </a:solidFill>
              </a:rPr>
              <a:t>The following questions examine technical openness:</a:t>
            </a:r>
          </a:p>
          <a:p>
            <a:pPr marL="457200" lvl="0" indent="-311150" rtl="0">
              <a:lnSpc>
                <a:spcPct val="140109"/>
              </a:lnSpc>
              <a:spcBef>
                <a:spcPts val="0"/>
              </a:spcBef>
              <a:spcAft>
                <a:spcPts val="800"/>
              </a:spcAft>
              <a:buClr>
                <a:srgbClr val="333333"/>
              </a:buClr>
              <a:buSzPct val="100000"/>
              <a:buFont typeface="Arial"/>
              <a:buChar char="●"/>
            </a:pPr>
            <a:r>
              <a:rPr lang="en-GB" sz="1300" dirty="0">
                <a:solidFill>
                  <a:srgbClr val="333333"/>
                </a:solidFill>
              </a:rPr>
              <a:t>Does the data exist?</a:t>
            </a:r>
          </a:p>
          <a:p>
            <a:pPr marL="457200" lvl="0" indent="-311150" rtl="0">
              <a:lnSpc>
                <a:spcPct val="140109"/>
              </a:lnSpc>
              <a:spcBef>
                <a:spcPts val="0"/>
              </a:spcBef>
              <a:spcAft>
                <a:spcPts val="800"/>
              </a:spcAft>
              <a:buClr>
                <a:srgbClr val="333333"/>
              </a:buClr>
              <a:buSzPct val="100000"/>
              <a:buFont typeface="Arial"/>
              <a:buChar char="●"/>
            </a:pPr>
            <a:r>
              <a:rPr lang="en-GB" sz="1300" dirty="0">
                <a:solidFill>
                  <a:srgbClr val="333333"/>
                </a:solidFill>
              </a:rPr>
              <a:t>Is the data in digital form?</a:t>
            </a:r>
          </a:p>
          <a:p>
            <a:pPr marL="457200" lvl="0" indent="-311150" rtl="0">
              <a:lnSpc>
                <a:spcPct val="140109"/>
              </a:lnSpc>
              <a:spcBef>
                <a:spcPts val="0"/>
              </a:spcBef>
              <a:spcAft>
                <a:spcPts val="800"/>
              </a:spcAft>
              <a:buClr>
                <a:srgbClr val="333333"/>
              </a:buClr>
              <a:buSzPct val="100000"/>
              <a:buFont typeface="Arial"/>
              <a:buChar char="●"/>
            </a:pPr>
            <a:r>
              <a:rPr lang="en-GB" sz="1300" dirty="0">
                <a:solidFill>
                  <a:srgbClr val="333333"/>
                </a:solidFill>
              </a:rPr>
              <a:t>Is the data available online?</a:t>
            </a:r>
          </a:p>
          <a:p>
            <a:pPr marL="457200" lvl="0" indent="-311150" rtl="0">
              <a:lnSpc>
                <a:spcPct val="140109"/>
              </a:lnSpc>
              <a:spcBef>
                <a:spcPts val="0"/>
              </a:spcBef>
              <a:spcAft>
                <a:spcPts val="800"/>
              </a:spcAft>
              <a:buClr>
                <a:srgbClr val="333333"/>
              </a:buClr>
              <a:buSzPct val="100000"/>
              <a:buFont typeface="Arial"/>
              <a:buChar char="●"/>
            </a:pPr>
            <a:r>
              <a:rPr lang="en-GB" sz="1300" dirty="0">
                <a:solidFill>
                  <a:srgbClr val="333333"/>
                </a:solidFill>
              </a:rPr>
              <a:t>Is the data machine-readable?</a:t>
            </a:r>
          </a:p>
          <a:p>
            <a:pPr marL="457200" lvl="0" indent="-311150" rtl="0">
              <a:lnSpc>
                <a:spcPct val="140109"/>
              </a:lnSpc>
              <a:spcBef>
                <a:spcPts val="0"/>
              </a:spcBef>
              <a:spcAft>
                <a:spcPts val="800"/>
              </a:spcAft>
              <a:buClr>
                <a:srgbClr val="333333"/>
              </a:buClr>
              <a:buSzPct val="100000"/>
              <a:buFont typeface="Arial"/>
              <a:buChar char="●"/>
            </a:pPr>
            <a:r>
              <a:rPr lang="en-GB" sz="1300" dirty="0">
                <a:solidFill>
                  <a:srgbClr val="333333"/>
                </a:solidFill>
              </a:rPr>
              <a:t>Is it available in bulk?</a:t>
            </a:r>
          </a:p>
          <a:p>
            <a:pPr marL="457200" lvl="0" indent="-311150" rtl="0">
              <a:lnSpc>
                <a:spcPct val="140109"/>
              </a:lnSpc>
              <a:spcBef>
                <a:spcPts val="0"/>
              </a:spcBef>
              <a:spcAft>
                <a:spcPts val="800"/>
              </a:spcAft>
              <a:buClr>
                <a:srgbClr val="333333"/>
              </a:buClr>
              <a:buSzPct val="100000"/>
              <a:buFont typeface="Arial"/>
              <a:buChar char="●"/>
            </a:pPr>
            <a:r>
              <a:rPr lang="en-GB" sz="1300" dirty="0">
                <a:solidFill>
                  <a:srgbClr val="333333"/>
                </a:solidFill>
              </a:rPr>
              <a:t>Is the data provided </a:t>
            </a:r>
            <a:r>
              <a:rPr lang="en-GB" sz="1300" dirty="0" smtClean="0">
                <a:solidFill>
                  <a:srgbClr val="333333"/>
                </a:solidFill>
              </a:rPr>
              <a:t>in </a:t>
            </a:r>
            <a:r>
              <a:rPr lang="en-GB" sz="1300" dirty="0">
                <a:solidFill>
                  <a:srgbClr val="333333"/>
                </a:solidFill>
              </a:rPr>
              <a:t>a timely and up to date basis?</a:t>
            </a:r>
          </a:p>
          <a:p>
            <a:pPr lvl="0" rtl="0">
              <a:lnSpc>
                <a:spcPct val="140109"/>
              </a:lnSpc>
              <a:spcBef>
                <a:spcPts val="0"/>
              </a:spcBef>
              <a:spcAft>
                <a:spcPts val="800"/>
              </a:spcAft>
              <a:buClr>
                <a:schemeClr val="dk1"/>
              </a:buClr>
              <a:buSzPct val="84615"/>
              <a:buFont typeface="Arial"/>
              <a:buNone/>
            </a:pPr>
            <a:r>
              <a:rPr lang="en-GB" sz="1300" b="1" dirty="0">
                <a:solidFill>
                  <a:srgbClr val="333333"/>
                </a:solidFill>
              </a:rPr>
              <a:t>The following questions examine the legal status of openness:</a:t>
            </a:r>
          </a:p>
          <a:p>
            <a:pPr marL="457200" lvl="0" indent="-311150" rtl="0">
              <a:lnSpc>
                <a:spcPct val="140109"/>
              </a:lnSpc>
              <a:spcBef>
                <a:spcPts val="0"/>
              </a:spcBef>
              <a:spcAft>
                <a:spcPts val="800"/>
              </a:spcAft>
              <a:buClr>
                <a:srgbClr val="333333"/>
              </a:buClr>
              <a:buSzPct val="100000"/>
              <a:buFont typeface="Arial"/>
              <a:buChar char="●"/>
            </a:pPr>
            <a:r>
              <a:rPr lang="en-GB" sz="1300" dirty="0">
                <a:solidFill>
                  <a:srgbClr val="333333"/>
                </a:solidFill>
              </a:rPr>
              <a:t>Is the data publicly available?</a:t>
            </a:r>
          </a:p>
          <a:p>
            <a:pPr marL="457200" lvl="0" indent="-311150" rtl="0">
              <a:lnSpc>
                <a:spcPct val="140109"/>
              </a:lnSpc>
              <a:spcBef>
                <a:spcPts val="0"/>
              </a:spcBef>
              <a:spcAft>
                <a:spcPts val="800"/>
              </a:spcAft>
              <a:buClr>
                <a:srgbClr val="333333"/>
              </a:buClr>
              <a:buSzPct val="100000"/>
              <a:buFont typeface="Arial"/>
              <a:buChar char="●"/>
            </a:pPr>
            <a:r>
              <a:rPr lang="en-GB" sz="1300" dirty="0">
                <a:solidFill>
                  <a:srgbClr val="333333"/>
                </a:solidFill>
              </a:rPr>
              <a:t>Is the data available for free?</a:t>
            </a:r>
          </a:p>
          <a:p>
            <a:pPr marL="457200" lvl="0" indent="-311150" rtl="0">
              <a:lnSpc>
                <a:spcPct val="140109"/>
              </a:lnSpc>
              <a:spcBef>
                <a:spcPts val="0"/>
              </a:spcBef>
              <a:spcAft>
                <a:spcPts val="800"/>
              </a:spcAft>
              <a:buClr>
                <a:srgbClr val="333333"/>
              </a:buClr>
              <a:buSzPct val="100000"/>
              <a:buFont typeface="Arial"/>
              <a:buChar char="●"/>
            </a:pPr>
            <a:r>
              <a:rPr lang="en-GB" sz="1300" dirty="0">
                <a:solidFill>
                  <a:srgbClr val="333333"/>
                </a:solidFill>
              </a:rPr>
              <a:t>Is the data openly licensed? </a:t>
            </a:r>
            <a:endParaRPr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a:spcBef>
                <a:spcPts val="0"/>
              </a:spcBef>
              <a:buNone/>
            </a:pPr>
            <a:r>
              <a:rPr lang="en-GB"/>
              <a:t>Results</a:t>
            </a:r>
          </a:p>
        </p:txBody>
      </p:sp>
      <p:sp>
        <p:nvSpPr>
          <p:cNvPr id="67" name="Shape 67"/>
          <p:cNvSpPr txBox="1">
            <a:spLocks noGrp="1"/>
          </p:cNvSpPr>
          <p:nvPr>
            <p:ph type="body" idx="1"/>
          </p:nvPr>
        </p:nvSpPr>
        <p:spPr>
          <a:xfrm>
            <a:off x="457200" y="2285875"/>
            <a:ext cx="8229600" cy="3530700"/>
          </a:xfrm>
          <a:prstGeom prst="rect">
            <a:avLst/>
          </a:prstGeom>
        </p:spPr>
        <p:txBody>
          <a:bodyPr lIns="91425" tIns="91425" rIns="91425" bIns="91425" anchor="t" anchorCtr="0">
            <a:noAutofit/>
          </a:bodyPr>
          <a:lstStyle/>
          <a:p>
            <a:pPr>
              <a:spcBef>
                <a:spcPts val="0"/>
              </a:spcBef>
              <a:buNone/>
            </a:pPr>
            <a:endParaRPr dirty="0"/>
          </a:p>
        </p:txBody>
      </p:sp>
      <p:sp>
        <p:nvSpPr>
          <p:cNvPr id="68" name="Shape 68"/>
          <p:cNvSpPr txBox="1">
            <a:spLocks noGrp="1"/>
          </p:cNvSpPr>
          <p:nvPr>
            <p:ph type="subTitle" idx="2"/>
          </p:nvPr>
        </p:nvSpPr>
        <p:spPr>
          <a:xfrm>
            <a:off x="457250" y="1332775"/>
            <a:ext cx="8229600" cy="953099"/>
          </a:xfrm>
          <a:prstGeom prst="rect">
            <a:avLst/>
          </a:prstGeom>
        </p:spPr>
        <p:txBody>
          <a:bodyPr lIns="91425" tIns="91425" rIns="91425" bIns="91425" anchor="t" anchorCtr="0">
            <a:noAutofit/>
          </a:bodyPr>
          <a:lstStyle/>
          <a:p>
            <a:pPr>
              <a:spcBef>
                <a:spcPts val="0"/>
              </a:spcBef>
              <a:buNone/>
            </a:pPr>
            <a:endParaRPr/>
          </a:p>
        </p:txBody>
      </p:sp>
      <p:pic>
        <p:nvPicPr>
          <p:cNvPr id="69" name="Shape 69"/>
          <p:cNvPicPr preferRelativeResize="0"/>
          <p:nvPr/>
        </p:nvPicPr>
        <p:blipFill>
          <a:blip r:embed="rId3">
            <a:alphaModFix/>
          </a:blip>
          <a:stretch>
            <a:fillRect/>
          </a:stretch>
        </p:blipFill>
        <p:spPr>
          <a:xfrm>
            <a:off x="0" y="0"/>
            <a:ext cx="9143999" cy="2895600"/>
          </a:xfrm>
          <a:prstGeom prst="rect">
            <a:avLst/>
          </a:prstGeom>
          <a:noFill/>
          <a:ln>
            <a:noFill/>
          </a:ln>
        </p:spPr>
      </p:pic>
      <p:pic>
        <p:nvPicPr>
          <p:cNvPr id="6" name="Shape 76"/>
          <p:cNvPicPr preferRelativeResize="0"/>
          <p:nvPr/>
        </p:nvPicPr>
        <p:blipFill>
          <a:blip r:embed="rId4">
            <a:alphaModFix/>
          </a:blip>
          <a:stretch>
            <a:fillRect/>
          </a:stretch>
        </p:blipFill>
        <p:spPr>
          <a:xfrm>
            <a:off x="0" y="2924138"/>
            <a:ext cx="8989551" cy="3862825"/>
          </a:xfrm>
          <a:prstGeom prst="rect">
            <a:avLst/>
          </a:prstGeom>
          <a:noFill/>
          <a:ln>
            <a:noFill/>
          </a:ln>
        </p:spPr>
      </p:pic>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
        <p:nvSpPr>
          <p:cNvPr id="4" name="Subtitle 3"/>
          <p:cNvSpPr>
            <a:spLocks noGrp="1"/>
          </p:cNvSpPr>
          <p:nvPr>
            <p:ph type="subTitle" idx="2"/>
          </p:nvPr>
        </p:nvSpPr>
        <p:spPr/>
        <p:txBody>
          <a:bodyPr/>
          <a:lstStyle/>
          <a:p>
            <a:endParaRPr lang="en-US"/>
          </a:p>
        </p:txBody>
      </p:sp>
      <p:pic>
        <p:nvPicPr>
          <p:cNvPr id="5" name="Picture 4"/>
          <p:cNvPicPr>
            <a:picLocks noChangeAspect="1"/>
          </p:cNvPicPr>
          <p:nvPr/>
        </p:nvPicPr>
        <p:blipFill>
          <a:blip r:embed="rId2"/>
          <a:stretch>
            <a:fillRect/>
          </a:stretch>
        </p:blipFill>
        <p:spPr>
          <a:xfrm>
            <a:off x="556105" y="661034"/>
            <a:ext cx="3352124" cy="4727996"/>
          </a:xfrm>
          <a:prstGeom prst="rect">
            <a:avLst/>
          </a:prstGeom>
        </p:spPr>
      </p:pic>
      <p:pic>
        <p:nvPicPr>
          <p:cNvPr id="6" name="Picture 5"/>
          <p:cNvPicPr>
            <a:picLocks noChangeAspect="1"/>
          </p:cNvPicPr>
          <p:nvPr/>
        </p:nvPicPr>
        <p:blipFill>
          <a:blip r:embed="rId3"/>
          <a:stretch>
            <a:fillRect/>
          </a:stretch>
        </p:blipFill>
        <p:spPr>
          <a:xfrm>
            <a:off x="4644140" y="692103"/>
            <a:ext cx="3541139" cy="4696927"/>
          </a:xfrm>
          <a:prstGeom prst="rect">
            <a:avLst/>
          </a:prstGeom>
        </p:spPr>
      </p:pic>
    </p:spTree>
    <p:extLst>
      <p:ext uri="{BB962C8B-B14F-4D97-AF65-F5344CB8AC3E}">
        <p14:creationId xmlns:p14="http://schemas.microsoft.com/office/powerpoint/2010/main" val="331263652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algn="ctr">
              <a:spcBef>
                <a:spcPts val="0"/>
              </a:spcBef>
              <a:buNone/>
            </a:pPr>
            <a:r>
              <a:rPr lang="en-GB" dirty="0"/>
              <a:t>Results</a:t>
            </a:r>
          </a:p>
        </p:txBody>
      </p:sp>
      <p:sp>
        <p:nvSpPr>
          <p:cNvPr id="82" name="Shape 82"/>
          <p:cNvSpPr txBox="1">
            <a:spLocks noGrp="1"/>
          </p:cNvSpPr>
          <p:nvPr>
            <p:ph type="body" idx="1"/>
          </p:nvPr>
        </p:nvSpPr>
        <p:spPr>
          <a:xfrm>
            <a:off x="251026" y="1493838"/>
            <a:ext cx="8435774" cy="4692980"/>
          </a:xfrm>
          <a:prstGeom prst="rect">
            <a:avLst/>
          </a:prstGeom>
        </p:spPr>
        <p:txBody>
          <a:bodyPr lIns="91425" tIns="91425" rIns="91425" bIns="91425" anchor="t" anchorCtr="0">
            <a:noAutofit/>
          </a:bodyPr>
          <a:lstStyle/>
          <a:p>
            <a:pPr lvl="0">
              <a:buClr>
                <a:schemeClr val="dk1"/>
              </a:buClr>
              <a:buNone/>
            </a:pPr>
            <a:endParaRPr lang="en-GB" sz="1100" dirty="0">
              <a:solidFill>
                <a:schemeClr val="dk1"/>
              </a:solidFill>
              <a:latin typeface="Arial"/>
              <a:ea typeface="Arial"/>
              <a:cs typeface="Arial"/>
              <a:sym typeface="Arial"/>
            </a:endParaRPr>
          </a:p>
          <a:p>
            <a:pPr>
              <a:buNone/>
            </a:pPr>
            <a:r>
              <a:rPr lang="en-GB" sz="1400" dirty="0" smtClean="0"/>
              <a:t>The </a:t>
            </a:r>
            <a:r>
              <a:rPr lang="en-GB" sz="1400" b="1" dirty="0"/>
              <a:t>United Kingdom</a:t>
            </a:r>
            <a:r>
              <a:rPr lang="en-GB" sz="1400" dirty="0"/>
              <a:t>, a leader in open government, topped the Index </a:t>
            </a:r>
            <a:r>
              <a:rPr lang="en-GB" sz="1400" dirty="0" smtClean="0"/>
              <a:t>again</a:t>
            </a:r>
            <a:br>
              <a:rPr lang="en-GB" sz="1400" dirty="0" smtClean="0"/>
            </a:br>
            <a:endParaRPr lang="en-US" sz="1400" dirty="0"/>
          </a:p>
          <a:p>
            <a:pPr>
              <a:buNone/>
            </a:pPr>
            <a:r>
              <a:rPr lang="en-GB" sz="1400" b="1" dirty="0"/>
              <a:t>France: </a:t>
            </a:r>
            <a:r>
              <a:rPr lang="en-GB" sz="1400" dirty="0"/>
              <a:t>Most improved award goes to the government of France now at #3 up from #12 last year.    The French government has put significant effort on opening data to the public while having a dialogue with civil society. They also launched a new </a:t>
            </a:r>
            <a:r>
              <a:rPr lang="en-GB" sz="1400" dirty="0" smtClean="0"/>
              <a:t>data</a:t>
            </a:r>
            <a:r>
              <a:rPr lang="en-US" sz="1400" dirty="0"/>
              <a:t> </a:t>
            </a:r>
            <a:r>
              <a:rPr lang="en-GB" sz="1400" dirty="0" smtClean="0"/>
              <a:t>portal </a:t>
            </a:r>
            <a:r>
              <a:rPr lang="en-GB" sz="1400" dirty="0"/>
              <a:t>and have a strong emphasis on releasing data in bulk and in a machine readable format, which has given them points. There are still some key issues, but France can top the leader board next year if it keeps up the work they are doing</a:t>
            </a:r>
            <a:r>
              <a:rPr lang="en-GB" sz="1400" dirty="0" smtClean="0"/>
              <a:t>.</a:t>
            </a:r>
            <a:br>
              <a:rPr lang="en-GB" sz="1400" dirty="0" smtClean="0"/>
            </a:br>
            <a:endParaRPr lang="en-US" sz="1400" dirty="0"/>
          </a:p>
          <a:p>
            <a:pPr>
              <a:buNone/>
            </a:pPr>
            <a:r>
              <a:rPr lang="en-GB" sz="1400" b="1" dirty="0"/>
              <a:t>Greece: </a:t>
            </a:r>
            <a:r>
              <a:rPr lang="en-GB" sz="1400" dirty="0"/>
              <a:t>a country which has been in the headlines with regards to its government spending, has scored high on openness of government spending. Thanks to a new spending portal https://</a:t>
            </a:r>
            <a:r>
              <a:rPr lang="en-GB" sz="1400" dirty="0" err="1"/>
              <a:t>diavgeia.gov.gr</a:t>
            </a:r>
            <a:r>
              <a:rPr lang="en-GB" sz="1400" dirty="0"/>
              <a:t>/ Greece is one of only two countries who scored full marks on the openness of government spending in the Global Open Data Index 2014. </a:t>
            </a:r>
            <a:endParaRPr lang="en-US" sz="1400" dirty="0"/>
          </a:p>
          <a:p>
            <a:pPr lvl="0">
              <a:buClr>
                <a:schemeClr val="dk1"/>
              </a:buClr>
              <a:buNone/>
            </a:pPr>
            <a:r>
              <a:rPr lang="en-GB" sz="1100" dirty="0">
                <a:solidFill>
                  <a:schemeClr val="dk1"/>
                </a:solidFill>
                <a:latin typeface="Arial"/>
                <a:ea typeface="Arial"/>
                <a:cs typeface="Arial"/>
                <a:sym typeface="Arial"/>
              </a:rPr>
              <a:t>		</a:t>
            </a:r>
          </a:p>
          <a:p>
            <a:pPr lvl="0">
              <a:buClr>
                <a:schemeClr val="dk1"/>
              </a:buClr>
              <a:buNone/>
            </a:pPr>
            <a:r>
              <a:rPr lang="en-GB" sz="1100" dirty="0">
                <a:solidFill>
                  <a:schemeClr val="dk1"/>
                </a:solidFill>
                <a:latin typeface="Arial"/>
                <a:ea typeface="Arial"/>
                <a:cs typeface="Arial"/>
                <a:sym typeface="Arial"/>
              </a:rPr>
              <a:t>		</a:t>
            </a:r>
          </a:p>
          <a:p>
            <a:pPr>
              <a:buNone/>
            </a:pPr>
            <a:endParaRPr lang="en-GB" sz="1600" dirty="0"/>
          </a:p>
          <a:p>
            <a:pPr marL="457200" lvl="0" indent="-228600">
              <a:lnSpc>
                <a:spcPct val="115000"/>
              </a:lnSpc>
              <a:buClr>
                <a:schemeClr val="dk1"/>
              </a:buClr>
              <a:buNone/>
            </a:pPr>
            <a:r>
              <a:rPr lang="en-GB" sz="1600" dirty="0">
                <a:solidFill>
                  <a:schemeClr val="dk1"/>
                </a:solidFill>
                <a:latin typeface="Arial"/>
                <a:ea typeface="Arial"/>
                <a:cs typeface="Arial"/>
                <a:sym typeface="Arial"/>
              </a:rPr>
              <a:t>	</a:t>
            </a:r>
          </a:p>
          <a:p>
            <a:pPr lvl="0" rtl="0">
              <a:spcBef>
                <a:spcPts val="0"/>
              </a:spcBef>
              <a:buClr>
                <a:schemeClr val="dk1"/>
              </a:buClr>
              <a:buSzPct val="100000"/>
              <a:buFont typeface="Arial"/>
              <a:buNone/>
            </a:pPr>
            <a:r>
              <a:rPr lang="en-GB" sz="1600" dirty="0">
                <a:solidFill>
                  <a:schemeClr val="dk1"/>
                </a:solidFill>
                <a:latin typeface="Arial"/>
                <a:ea typeface="Arial"/>
                <a:cs typeface="Arial"/>
                <a:sym typeface="Arial"/>
              </a:rPr>
              <a:t>		</a:t>
            </a:r>
            <a:endParaRPr lang="en-GB" sz="1600" dirty="0" smtClean="0">
              <a:solidFill>
                <a:schemeClr val="dk1"/>
              </a:solidFill>
              <a:latin typeface="Arial"/>
              <a:ea typeface="Arial"/>
              <a:cs typeface="Arial"/>
              <a:sym typeface="Arial"/>
            </a:endParaRPr>
          </a:p>
        </p:txBody>
      </p:sp>
      <p:pic>
        <p:nvPicPr>
          <p:cNvPr id="5" name="Picture 4"/>
          <p:cNvPicPr>
            <a:picLocks noChangeAspect="1"/>
          </p:cNvPicPr>
          <p:nvPr/>
        </p:nvPicPr>
        <p:blipFill>
          <a:blip r:embed="rId3"/>
          <a:stretch>
            <a:fillRect/>
          </a:stretch>
        </p:blipFill>
        <p:spPr>
          <a:xfrm>
            <a:off x="556105" y="242681"/>
            <a:ext cx="1117307" cy="1575903"/>
          </a:xfrm>
          <a:prstGeom prst="rect">
            <a:avLst/>
          </a:prstGeom>
        </p:spPr>
      </p:pic>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457200" y="350837"/>
            <a:ext cx="8229600" cy="1143000"/>
          </a:xfrm>
          <a:prstGeom prst="rect">
            <a:avLst/>
          </a:prstGeom>
        </p:spPr>
        <p:txBody>
          <a:bodyPr lIns="91425" tIns="91425" rIns="91425" bIns="91425" anchor="b" anchorCtr="0">
            <a:noAutofit/>
          </a:bodyPr>
          <a:lstStyle/>
          <a:p>
            <a:pPr algn="ctr">
              <a:spcBef>
                <a:spcPts val="0"/>
              </a:spcBef>
              <a:buNone/>
            </a:pPr>
            <a:r>
              <a:rPr lang="en-GB" dirty="0"/>
              <a:t>Results</a:t>
            </a:r>
          </a:p>
        </p:txBody>
      </p:sp>
      <p:sp>
        <p:nvSpPr>
          <p:cNvPr id="89" name="Shape 89"/>
          <p:cNvSpPr txBox="1">
            <a:spLocks noGrp="1"/>
          </p:cNvSpPr>
          <p:nvPr>
            <p:ph type="body" idx="1"/>
          </p:nvPr>
        </p:nvSpPr>
        <p:spPr>
          <a:xfrm>
            <a:off x="457200" y="1622154"/>
            <a:ext cx="8229600" cy="4194421"/>
          </a:xfrm>
          <a:prstGeom prst="rect">
            <a:avLst/>
          </a:prstGeom>
        </p:spPr>
        <p:txBody>
          <a:bodyPr lIns="91425" tIns="91425" rIns="91425" bIns="91425" anchor="t" anchorCtr="0">
            <a:noAutofit/>
          </a:bodyPr>
          <a:lstStyle/>
          <a:p>
            <a:pPr marL="457200" lvl="0" indent="-228600" rtl="0">
              <a:lnSpc>
                <a:spcPct val="115000"/>
              </a:lnSpc>
              <a:spcBef>
                <a:spcPts val="0"/>
              </a:spcBef>
              <a:buClr>
                <a:schemeClr val="dk1"/>
              </a:buClr>
              <a:buSzPct val="100000"/>
              <a:buFont typeface="Arial"/>
              <a:buNone/>
            </a:pPr>
            <a:r>
              <a:rPr lang="en-GB" sz="1600" dirty="0">
                <a:solidFill>
                  <a:schemeClr val="dk1"/>
                </a:solidFill>
                <a:latin typeface="Arial"/>
                <a:ea typeface="Arial"/>
                <a:cs typeface="Arial"/>
                <a:sym typeface="Arial"/>
              </a:rPr>
              <a:t>						</a:t>
            </a:r>
          </a:p>
          <a:p>
            <a:pPr marL="457200" lvl="0" indent="-228600">
              <a:lnSpc>
                <a:spcPct val="115000"/>
              </a:lnSpc>
              <a:buClr>
                <a:schemeClr val="dk1"/>
              </a:buClr>
              <a:buNone/>
            </a:pPr>
            <a:r>
              <a:rPr lang="en-GB" sz="1600" dirty="0">
                <a:solidFill>
                  <a:schemeClr val="dk1"/>
                </a:solidFill>
                <a:latin typeface="Arial"/>
                <a:ea typeface="Arial"/>
                <a:cs typeface="Arial"/>
                <a:sym typeface="Arial"/>
              </a:rPr>
              <a:t>●  </a:t>
            </a:r>
            <a:r>
              <a:rPr lang="en-GB" sz="1600" dirty="0">
                <a:solidFill>
                  <a:schemeClr val="dk1"/>
                </a:solidFill>
              </a:rPr>
              <a:t>The </a:t>
            </a:r>
            <a:r>
              <a:rPr lang="en-GB" sz="1600" b="1" dirty="0">
                <a:solidFill>
                  <a:schemeClr val="dk1"/>
                </a:solidFill>
              </a:rPr>
              <a:t>Russian Federation </a:t>
            </a:r>
            <a:r>
              <a:rPr lang="en-GB" sz="1600" dirty="0">
                <a:solidFill>
                  <a:schemeClr val="dk1"/>
                </a:solidFill>
              </a:rPr>
              <a:t>falls well behind its recent G7/8 peers coming in at #45</a:t>
            </a:r>
            <a:r>
              <a:rPr lang="en-GB" sz="1600" dirty="0">
                <a:solidFill>
                  <a:schemeClr val="dk1"/>
                </a:solidFill>
                <a:latin typeface="Arial"/>
                <a:ea typeface="Arial"/>
                <a:cs typeface="Arial"/>
                <a:sym typeface="Arial"/>
              </a:rPr>
              <a:t>				 			</a:t>
            </a:r>
          </a:p>
          <a:p>
            <a:pPr marL="457200" lvl="0" indent="-228600">
              <a:lnSpc>
                <a:spcPct val="115000"/>
              </a:lnSpc>
              <a:buClr>
                <a:schemeClr val="dk1"/>
              </a:buClr>
              <a:buNone/>
            </a:pPr>
            <a:r>
              <a:rPr lang="en-GB" sz="1600" dirty="0">
                <a:solidFill>
                  <a:schemeClr val="dk1"/>
                </a:solidFill>
                <a:latin typeface="Arial"/>
                <a:ea typeface="Arial"/>
                <a:cs typeface="Arial"/>
                <a:sym typeface="Arial"/>
              </a:rPr>
              <a:t>●  </a:t>
            </a:r>
            <a:r>
              <a:rPr lang="en-GB" sz="1600" b="1" dirty="0">
                <a:solidFill>
                  <a:schemeClr val="dk1"/>
                </a:solidFill>
              </a:rPr>
              <a:t>India </a:t>
            </a:r>
            <a:r>
              <a:rPr lang="en-GB" sz="1600" dirty="0">
                <a:solidFill>
                  <a:schemeClr val="dk1"/>
                </a:solidFill>
              </a:rPr>
              <a:t>dramatically improved to #10 - launching a new data portal coincided with a major push to release more and better </a:t>
            </a:r>
            <a:r>
              <a:rPr lang="en-GB" sz="1600" dirty="0" smtClean="0">
                <a:solidFill>
                  <a:schemeClr val="dk1"/>
                </a:solidFill>
              </a:rPr>
              <a:t>data</a:t>
            </a:r>
          </a:p>
          <a:p>
            <a:pPr marL="457200" lvl="0" indent="-228600">
              <a:lnSpc>
                <a:spcPct val="115000"/>
              </a:lnSpc>
              <a:buClr>
                <a:schemeClr val="dk1"/>
              </a:buClr>
              <a:buNone/>
            </a:pPr>
            <a:endParaRPr lang="en-GB" sz="1600" b="1" dirty="0">
              <a:solidFill>
                <a:schemeClr val="dk1"/>
              </a:solidFill>
            </a:endParaRPr>
          </a:p>
          <a:p>
            <a:pPr marL="457200" lvl="0" indent="-228600">
              <a:lnSpc>
                <a:spcPct val="115000"/>
              </a:lnSpc>
              <a:buClr>
                <a:schemeClr val="dk1"/>
              </a:buClr>
              <a:buNone/>
            </a:pPr>
            <a:r>
              <a:rPr lang="en-GB" sz="1600" dirty="0">
                <a:solidFill>
                  <a:schemeClr val="dk1"/>
                </a:solidFill>
                <a:latin typeface="Arial"/>
                <a:ea typeface="Arial"/>
                <a:cs typeface="Arial"/>
                <a:sym typeface="Arial"/>
              </a:rPr>
              <a:t>●  </a:t>
            </a:r>
            <a:r>
              <a:rPr lang="en-GB" sz="1600" b="1" dirty="0">
                <a:solidFill>
                  <a:schemeClr val="dk1"/>
                </a:solidFill>
              </a:rPr>
              <a:t>Colombia</a:t>
            </a:r>
            <a:r>
              <a:rPr lang="en-GB" sz="1600" dirty="0">
                <a:solidFill>
                  <a:schemeClr val="dk1"/>
                </a:solidFill>
              </a:rPr>
              <a:t>: First time included in the index and ranked 12th along with Uruguay, ranking the same as progressive Sweden (also #12) and leaving behind Austria on #22</a:t>
            </a:r>
            <a:r>
              <a:rPr lang="en-GB" sz="1600" dirty="0">
                <a:solidFill>
                  <a:schemeClr val="dk1"/>
                </a:solidFill>
                <a:latin typeface="Arial"/>
                <a:ea typeface="Arial"/>
                <a:cs typeface="Arial"/>
                <a:sym typeface="Arial"/>
              </a:rPr>
              <a:t>				</a:t>
            </a:r>
            <a:endParaRPr lang="en-GB" sz="1600" dirty="0" smtClean="0">
              <a:solidFill>
                <a:schemeClr val="dk1"/>
              </a:solidFill>
              <a:latin typeface="Arial"/>
              <a:ea typeface="Arial"/>
              <a:cs typeface="Arial"/>
              <a:sym typeface="Arial"/>
            </a:endParaRPr>
          </a:p>
          <a:p>
            <a:pPr marL="457200" lvl="0" indent="-228600">
              <a:lnSpc>
                <a:spcPct val="115000"/>
              </a:lnSpc>
              <a:buClr>
                <a:schemeClr val="dk1"/>
              </a:buClr>
              <a:buNone/>
            </a:pPr>
            <a:r>
              <a:rPr lang="en-GB" sz="1600" dirty="0">
                <a:solidFill>
                  <a:schemeClr val="dk1"/>
                </a:solidFill>
                <a:latin typeface="Arial"/>
                <a:ea typeface="Arial"/>
                <a:cs typeface="Arial"/>
                <a:sym typeface="Arial"/>
              </a:rPr>
              <a:t>	</a:t>
            </a:r>
          </a:p>
          <a:p>
            <a:pPr marL="457200" lvl="0" indent="-228600">
              <a:lnSpc>
                <a:spcPct val="115000"/>
              </a:lnSpc>
              <a:buClr>
                <a:schemeClr val="dk1"/>
              </a:buClr>
              <a:buNone/>
            </a:pPr>
            <a:r>
              <a:rPr lang="en-GB" sz="1600" dirty="0">
                <a:solidFill>
                  <a:schemeClr val="dk1"/>
                </a:solidFill>
                <a:latin typeface="Arial"/>
                <a:ea typeface="Arial"/>
                <a:cs typeface="Arial"/>
                <a:sym typeface="Arial"/>
              </a:rPr>
              <a:t>●  </a:t>
            </a:r>
            <a:r>
              <a:rPr lang="en-GB" sz="1600" b="1" dirty="0">
                <a:solidFill>
                  <a:schemeClr val="dk1"/>
                </a:solidFill>
              </a:rPr>
              <a:t>Africa</a:t>
            </a:r>
            <a:r>
              <a:rPr lang="en-GB" sz="1600" dirty="0">
                <a:solidFill>
                  <a:schemeClr val="dk1"/>
                </a:solidFill>
              </a:rPr>
              <a:t>: South Africa is leading the continent in 36th place on the global scale, but the next one after it Burkina Faso in #59. Guinea is closing the list as #97. Main issues are not the openness of data but the lack of data.</a:t>
            </a:r>
          </a:p>
          <a:p>
            <a:pPr marL="457200" lvl="0" indent="-228600" rtl="0">
              <a:lnSpc>
                <a:spcPct val="115000"/>
              </a:lnSpc>
              <a:spcBef>
                <a:spcPts val="0"/>
              </a:spcBef>
              <a:buClr>
                <a:schemeClr val="dk1"/>
              </a:buClr>
              <a:buSzPct val="100000"/>
              <a:buFont typeface="Arial"/>
              <a:buNone/>
            </a:pPr>
            <a:endParaRPr lang="en-GB" sz="1400" b="1" dirty="0" smtClean="0">
              <a:solidFill>
                <a:schemeClr val="dk1"/>
              </a:solidFill>
            </a:endParaRPr>
          </a:p>
          <a:p>
            <a:pPr marL="457200" lvl="0" indent="-228600" rtl="0">
              <a:lnSpc>
                <a:spcPct val="115000"/>
              </a:lnSpc>
              <a:spcBef>
                <a:spcPts val="0"/>
              </a:spcBef>
              <a:buClr>
                <a:schemeClr val="dk1"/>
              </a:buClr>
              <a:buSzPct val="100000"/>
              <a:buFont typeface="Arial"/>
              <a:buNone/>
            </a:pPr>
            <a:r>
              <a:rPr lang="en-GB" sz="1400" dirty="0">
                <a:solidFill>
                  <a:schemeClr val="dk1"/>
                </a:solidFill>
                <a:latin typeface="Arial"/>
                <a:ea typeface="Arial"/>
                <a:cs typeface="Arial"/>
                <a:sym typeface="Arial"/>
              </a:rPr>
              <a:t>	</a:t>
            </a:r>
            <a:endParaRPr lang="en-GB" sz="1400" dirty="0" smtClean="0">
              <a:solidFill>
                <a:schemeClr val="dk1"/>
              </a:solidFill>
              <a:latin typeface="Arial"/>
              <a:ea typeface="Arial"/>
              <a:cs typeface="Arial"/>
              <a:sym typeface="Arial"/>
            </a:endParaRPr>
          </a:p>
          <a:p>
            <a:pPr marL="457200" lvl="0" indent="-228600" rtl="0">
              <a:lnSpc>
                <a:spcPct val="115000"/>
              </a:lnSpc>
              <a:spcBef>
                <a:spcPts val="0"/>
              </a:spcBef>
              <a:buClr>
                <a:schemeClr val="dk1"/>
              </a:buClr>
              <a:buSzPct val="100000"/>
              <a:buFont typeface="Arial"/>
              <a:buNone/>
            </a:pPr>
            <a:r>
              <a:rPr lang="en-GB" sz="1400" dirty="0">
                <a:solidFill>
                  <a:schemeClr val="dk1"/>
                </a:solidFill>
                <a:latin typeface="Arial"/>
                <a:ea typeface="Arial"/>
                <a:cs typeface="Arial"/>
                <a:sym typeface="Arial"/>
              </a:rPr>
              <a:t>					</a:t>
            </a:r>
          </a:p>
          <a:p>
            <a:pPr>
              <a:spcBef>
                <a:spcPts val="0"/>
              </a:spcBef>
              <a:buNone/>
            </a:pPr>
            <a:endParaRPr dirty="0"/>
          </a:p>
        </p:txBody>
      </p:sp>
      <p:pic>
        <p:nvPicPr>
          <p:cNvPr id="6" name="Picture 5"/>
          <p:cNvPicPr>
            <a:picLocks noChangeAspect="1"/>
          </p:cNvPicPr>
          <p:nvPr/>
        </p:nvPicPr>
        <p:blipFill>
          <a:blip r:embed="rId3"/>
          <a:stretch>
            <a:fillRect/>
          </a:stretch>
        </p:blipFill>
        <p:spPr>
          <a:xfrm>
            <a:off x="556105" y="242681"/>
            <a:ext cx="1117307" cy="1575903"/>
          </a:xfrm>
          <a:prstGeom prst="rect">
            <a:avLst/>
          </a:prstGeom>
        </p:spPr>
      </p:pic>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Open Knowledg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2021</TotalTime>
  <Words>1397</Words>
  <Application>Microsoft Macintosh PowerPoint</Application>
  <PresentationFormat>On-screen Show (4:3)</PresentationFormat>
  <Paragraphs>135</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Open Knowledge</vt:lpstr>
      <vt:lpstr>PowerPoint Presentation</vt:lpstr>
      <vt:lpstr>PowerPoint Presentation</vt:lpstr>
      <vt:lpstr>What we assess</vt:lpstr>
      <vt:lpstr>The datasets assessed</vt:lpstr>
      <vt:lpstr>How we assess it</vt:lpstr>
      <vt:lpstr>Results</vt:lpstr>
      <vt:lpstr>PowerPoint Presentation</vt:lpstr>
      <vt:lpstr>Results</vt:lpstr>
      <vt:lpstr>Results</vt:lpstr>
      <vt:lpstr>Community </vt:lpstr>
      <vt:lpstr>United Kingdom</vt:lpstr>
      <vt:lpstr>  France</vt:lpstr>
      <vt:lpstr>Impact anecdotes </vt:lpstr>
      <vt:lpstr>Twitter campaign</vt:lpstr>
      <vt:lpstr>Success</vt:lpstr>
      <vt:lpstr>PowerPoint Presentation</vt:lpstr>
      <vt:lpstr>           If you release your data openly, make sure the people who can benefit from its release are made aware of it</vt:lpstr>
      <vt:lpstr>Martin Alvarez-Espinar</vt:lpstr>
      <vt:lpstr>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Emma Beer</cp:lastModifiedBy>
  <cp:revision>33</cp:revision>
  <dcterms:modified xsi:type="dcterms:W3CDTF">2015-03-19T11:43:40Z</dcterms:modified>
</cp:coreProperties>
</file>