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0" r:id="rId2"/>
    <p:sldId id="261" r:id="rId3"/>
    <p:sldId id="256" r:id="rId4"/>
    <p:sldId id="258" r:id="rId5"/>
    <p:sldId id="259"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79" userDrawn="1">
          <p15:clr>
            <a:srgbClr val="A4A3A4"/>
          </p15:clr>
        </p15:guide>
        <p15:guide id="3" pos="52" userDrawn="1">
          <p15:clr>
            <a:srgbClr val="A4A3A4"/>
          </p15:clr>
        </p15:guide>
        <p15:guide id="4" pos="506" userDrawn="1">
          <p15:clr>
            <a:srgbClr val="A4A3A4"/>
          </p15:clr>
        </p15:guide>
        <p15:guide id="5" pos="733" userDrawn="1">
          <p15:clr>
            <a:srgbClr val="A4A3A4"/>
          </p15:clr>
        </p15:guide>
        <p15:guide id="6" pos="960" userDrawn="1">
          <p15:clr>
            <a:srgbClr val="A4A3A4"/>
          </p15:clr>
        </p15:guide>
        <p15:guide id="7" pos="1186" userDrawn="1">
          <p15:clr>
            <a:srgbClr val="A4A3A4"/>
          </p15:clr>
        </p15:guide>
        <p15:guide id="8" pos="1413" userDrawn="1">
          <p15:clr>
            <a:srgbClr val="A4A3A4"/>
          </p15:clr>
        </p15:guide>
        <p15:guide id="9" pos="2116" userDrawn="1">
          <p15:clr>
            <a:srgbClr val="A4A3A4"/>
          </p15:clr>
        </p15:guide>
        <p15:guide id="10" pos="1890" userDrawn="1">
          <p15:clr>
            <a:srgbClr val="A4A3A4"/>
          </p15:clr>
        </p15:guide>
        <p15:guide id="11" pos="16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3"/>
  </p:normalViewPr>
  <p:slideViewPr>
    <p:cSldViewPr snapToGrid="0" snapToObjects="1">
      <p:cViewPr>
        <p:scale>
          <a:sx n="80" d="100"/>
          <a:sy n="80" d="100"/>
        </p:scale>
        <p:origin x="-1344" y="80"/>
      </p:cViewPr>
      <p:guideLst>
        <p:guide orient="horz" pos="2160"/>
        <p:guide pos="279"/>
        <p:guide pos="52"/>
        <p:guide pos="506"/>
        <p:guide pos="733"/>
        <p:guide pos="960"/>
        <p:guide pos="1186"/>
        <p:guide pos="1413"/>
        <p:guide pos="2116"/>
        <p:guide pos="1890"/>
        <p:guide pos="16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8E7B6-2250-E346-A2FF-23E6A39F8515}" type="datetimeFigureOut">
              <a:rPr lang="en-US" smtClean="0"/>
              <a:t>22/08/16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991CF-A85A-E84D-8A01-A19E858D982A}" type="slidenum">
              <a:rPr lang="en-US" smtClean="0"/>
              <a:t>‹#›</a:t>
            </a:fld>
            <a:endParaRPr lang="en-US"/>
          </a:p>
        </p:txBody>
      </p:sp>
    </p:spTree>
    <p:extLst>
      <p:ext uri="{BB962C8B-B14F-4D97-AF65-F5344CB8AC3E}">
        <p14:creationId xmlns:p14="http://schemas.microsoft.com/office/powerpoint/2010/main" val="2262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F991CF-A85A-E84D-8A01-A19E858D982A}" type="slidenum">
              <a:rPr lang="en-US" smtClean="0"/>
              <a:t>4</a:t>
            </a:fld>
            <a:endParaRPr lang="en-US"/>
          </a:p>
        </p:txBody>
      </p:sp>
    </p:spTree>
    <p:extLst>
      <p:ext uri="{BB962C8B-B14F-4D97-AF65-F5344CB8AC3E}">
        <p14:creationId xmlns:p14="http://schemas.microsoft.com/office/powerpoint/2010/main" val="1513674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F991CF-A85A-E84D-8A01-A19E858D982A}" type="slidenum">
              <a:rPr lang="en-US" smtClean="0"/>
              <a:t>5</a:t>
            </a:fld>
            <a:endParaRPr lang="en-US"/>
          </a:p>
        </p:txBody>
      </p:sp>
    </p:spTree>
    <p:extLst>
      <p:ext uri="{BB962C8B-B14F-4D97-AF65-F5344CB8AC3E}">
        <p14:creationId xmlns:p14="http://schemas.microsoft.com/office/powerpoint/2010/main" val="1502971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2E29FA-5020-E24E-B6CD-028C6E4E1D82}" type="datetimeFigureOut">
              <a:rPr lang="en-US" smtClean="0"/>
              <a:t>22/08/16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1303049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2E29FA-5020-E24E-B6CD-028C6E4E1D82}" type="datetimeFigureOut">
              <a:rPr lang="en-US" smtClean="0"/>
              <a:t>22/08/16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654401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2E29FA-5020-E24E-B6CD-028C6E4E1D82}" type="datetimeFigureOut">
              <a:rPr lang="en-US" smtClean="0"/>
              <a:t>22/08/16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1255296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2E29FA-5020-E24E-B6CD-028C6E4E1D82}" type="datetimeFigureOut">
              <a:rPr lang="en-US" smtClean="0"/>
              <a:t>22/08/16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197639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2E29FA-5020-E24E-B6CD-028C6E4E1D82}" type="datetimeFigureOut">
              <a:rPr lang="en-US" smtClean="0"/>
              <a:t>22/08/16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7780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2E29FA-5020-E24E-B6CD-028C6E4E1D82}" type="datetimeFigureOut">
              <a:rPr lang="en-US" smtClean="0"/>
              <a:t>22/08/16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192058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2E29FA-5020-E24E-B6CD-028C6E4E1D82}" type="datetimeFigureOut">
              <a:rPr lang="en-US" smtClean="0"/>
              <a:t>22/08/16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43230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2E29FA-5020-E24E-B6CD-028C6E4E1D82}" type="datetimeFigureOut">
              <a:rPr lang="en-US" smtClean="0"/>
              <a:t>22/08/16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801024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E29FA-5020-E24E-B6CD-028C6E4E1D82}" type="datetimeFigureOut">
              <a:rPr lang="en-US" smtClean="0"/>
              <a:t>22/08/16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239233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2E29FA-5020-E24E-B6CD-028C6E4E1D82}" type="datetimeFigureOut">
              <a:rPr lang="en-US" smtClean="0"/>
              <a:t>22/08/16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712417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2E29FA-5020-E24E-B6CD-028C6E4E1D82}" type="datetimeFigureOut">
              <a:rPr lang="en-US" smtClean="0"/>
              <a:t>22/08/16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2724CE-336F-4145-82F2-0A6B88E8CFC8}" type="slidenum">
              <a:rPr lang="en-US" smtClean="0"/>
              <a:t>‹#›</a:t>
            </a:fld>
            <a:endParaRPr lang="en-US"/>
          </a:p>
        </p:txBody>
      </p:sp>
    </p:spTree>
    <p:extLst>
      <p:ext uri="{BB962C8B-B14F-4D97-AF65-F5344CB8AC3E}">
        <p14:creationId xmlns:p14="http://schemas.microsoft.com/office/powerpoint/2010/main" val="137347272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2E29FA-5020-E24E-B6CD-028C6E4E1D82}" type="datetimeFigureOut">
              <a:rPr lang="en-US" smtClean="0"/>
              <a:t>22/08/16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2724CE-336F-4145-82F2-0A6B88E8CFC8}" type="slidenum">
              <a:rPr lang="en-US" smtClean="0"/>
              <a:t>‹#›</a:t>
            </a:fld>
            <a:endParaRPr lang="en-US"/>
          </a:p>
        </p:txBody>
      </p:sp>
    </p:spTree>
    <p:extLst>
      <p:ext uri="{BB962C8B-B14F-4D97-AF65-F5344CB8AC3E}">
        <p14:creationId xmlns:p14="http://schemas.microsoft.com/office/powerpoint/2010/main" val="543624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w3.org/TR/2014/WD-dwbp-ucr-20141014/" TargetMode="External"/><Relationship Id="rId4" Type="http://schemas.openxmlformats.org/officeDocument/2006/relationships/hyperlink" Target="https://www.w3.org/TR/dwbp/%23scope" TargetMode="External"/><Relationship Id="rId5" Type="http://schemas.openxmlformats.org/officeDocument/2006/relationships/hyperlink" Target="https://www.w3.org/2013/dwbp/wiki/Proposed_structure%23Table_of_Contents_DWBP" TargetMode="External"/><Relationship Id="rId6" Type="http://schemas.openxmlformats.org/officeDocument/2006/relationships/hyperlink" Target="https://www.w3.org/2013/dwbp/wiki/Best_practices_guidelines" TargetMode="External"/><Relationship Id="rId7" Type="http://schemas.openxmlformats.org/officeDocument/2006/relationships/hyperlink" Target="https://www.w3.org/TR/2015/WD-dwbp-20150224/" TargetMode="External"/><Relationship Id="rId8" Type="http://schemas.openxmlformats.org/officeDocument/2006/relationships/hyperlink" Target="https://www.w3.org/2006/02/lc-comments-tracker/68239/WD-dwbp-20150224/" TargetMode="External"/><Relationship Id="rId9" Type="http://schemas.openxmlformats.org/officeDocument/2006/relationships/hyperlink" Target="https://www.w3.org/TR/dwbp-ucr/" TargetMode="External"/><Relationship Id="rId1" Type="http://schemas.openxmlformats.org/officeDocument/2006/relationships/slideLayout" Target="../slideLayouts/slideLayout7.xml"/><Relationship Id="rId2" Type="http://schemas.openxmlformats.org/officeDocument/2006/relationships/hyperlink" Target="https://www.w3.org/TR/2014/WD-dwbp-ucr-20140605/"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docs.google.com/spreadsheets/d/1aqkh8jJCyHn0GaPk3Xh277b5L1bQjfwDHukmWUTWryg/edit%23gid=0" TargetMode="External"/><Relationship Id="rId4" Type="http://schemas.openxmlformats.org/officeDocument/2006/relationships/hyperlink" Target="https://www.w3.org/TR/2015/WD-dwbp-20150625/" TargetMode="External"/><Relationship Id="rId5" Type="http://schemas.openxmlformats.org/officeDocument/2006/relationships/hyperlink" Target="https://www.w3.org/TR/2015/WD-vocab-duv-20150625/" TargetMode="External"/><Relationship Id="rId6" Type="http://schemas.openxmlformats.org/officeDocument/2006/relationships/hyperlink" Target="https://www.w3.org/TR/2015/WD-vocab-dqv-20150625/" TargetMode="External"/><Relationship Id="rId7" Type="http://schemas.openxmlformats.org/officeDocument/2006/relationships/hyperlink" Target="https://www.w3.org/2006/02/lc-comments-tracker/68239/WD-dwbp-20150625/" TargetMode="External"/><Relationship Id="rId8" Type="http://schemas.openxmlformats.org/officeDocument/2006/relationships/hyperlink" Target="https://www.w3.org/2013/dwbp/wiki/F2F_S%C3%A3o_Paulo_-_Agenda_Proposal_DWBP" TargetMode="External"/><Relationship Id="rId9" Type="http://schemas.openxmlformats.org/officeDocument/2006/relationships/hyperlink" Target="https://www.w3.org/TR/2015/WD-dwbp-20151217/" TargetMode="External"/><Relationship Id="rId10" Type="http://schemas.openxmlformats.org/officeDocument/2006/relationships/hyperlink" Target="https://www.w3.org/2013/dwbp/wiki/Comments_to_be_considered_in_the_last_call_working_draft" TargetMode="External"/><Relationship Id="rId11" Type="http://schemas.openxmlformats.org/officeDocument/2006/relationships/hyperlink" Target="https://www.w3.org/TR/2016/WD-dwbp-20160112/" TargetMode="Externa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hyperlink" Target="https://www.w3.org/2013/dwbp/wiki/F2F_Zagreb_-_Agenda_Proposal_DWBP" TargetMode="External"/><Relationship Id="rId4" Type="http://schemas.openxmlformats.org/officeDocument/2006/relationships/hyperlink" Target="https://www.w3.org/TR/dwbp/" TargetMode="External"/><Relationship Id="rId5" Type="http://schemas.openxmlformats.org/officeDocument/2006/relationships/hyperlink" Target="https://www.w3.org/2013/dwbp/wiki/Dwbp-LC-campaign" TargetMode="External"/><Relationship Id="rId6" Type="http://schemas.openxmlformats.org/officeDocument/2006/relationships/hyperlink" Target="https://www.w3.org/2013/dwbp/wiki/Dwbp-LC-campaign.PT" TargetMode="External"/><Relationship Id="rId7" Type="http://schemas.openxmlformats.org/officeDocument/2006/relationships/hyperlink" Target="https://www.w3.org/2013/dwbp/wiki/Status_of_comments_about_the_last_call_working_draft" TargetMode="External"/><Relationship Id="rId8" Type="http://schemas.openxmlformats.org/officeDocument/2006/relationships/hyperlink" Target="https://www.w3.org/2013/dwbp/wiki/Dwbp-LC-implementationreport" TargetMode="External"/><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Data on the Web Best Practices Working Group</a:t>
            </a:r>
          </a:p>
        </p:txBody>
      </p:sp>
      <p:sp>
        <p:nvSpPr>
          <p:cNvPr id="3" name="Subtitle 2"/>
          <p:cNvSpPr>
            <a:spLocks noGrp="1"/>
          </p:cNvSpPr>
          <p:nvPr>
            <p:ph type="subTitle" idx="1"/>
          </p:nvPr>
        </p:nvSpPr>
        <p:spPr/>
        <p:txBody>
          <a:bodyPr>
            <a:normAutofit/>
          </a:bodyPr>
          <a:lstStyle/>
          <a:p>
            <a:r>
              <a:rPr lang="en-US" sz="2800" dirty="0"/>
              <a:t>DWBP CR Transition </a:t>
            </a:r>
            <a:r>
              <a:rPr lang="en-US" sz="2800" dirty="0" smtClean="0"/>
              <a:t>Call - </a:t>
            </a:r>
            <a:r>
              <a:rPr lang="en-US" sz="2800" dirty="0"/>
              <a:t>August 2016</a:t>
            </a:r>
          </a:p>
          <a:p>
            <a:endParaRPr lang="en-US" sz="32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3983" y="198271"/>
            <a:ext cx="1664034" cy="1664034"/>
          </a:xfrm>
          <a:prstGeom prst="rect">
            <a:avLst/>
          </a:prstGeom>
        </p:spPr>
      </p:pic>
      <p:sp>
        <p:nvSpPr>
          <p:cNvPr id="6" name="TextBox 5"/>
          <p:cNvSpPr txBox="1"/>
          <p:nvPr/>
        </p:nvSpPr>
        <p:spPr>
          <a:xfrm>
            <a:off x="4538242" y="4429919"/>
            <a:ext cx="2406043" cy="1938992"/>
          </a:xfrm>
          <a:prstGeom prst="rect">
            <a:avLst/>
          </a:prstGeom>
          <a:noFill/>
        </p:spPr>
        <p:txBody>
          <a:bodyPr wrap="none" rtlCol="0">
            <a:spAutoFit/>
          </a:bodyPr>
          <a:lstStyle/>
          <a:p>
            <a:r>
              <a:rPr lang="en-US" sz="2400" b="1" dirty="0" smtClean="0">
                <a:latin typeface="+mj-lt"/>
              </a:rPr>
              <a:t>WG Chairs</a:t>
            </a:r>
          </a:p>
          <a:p>
            <a:r>
              <a:rPr lang="en-US" sz="2400" dirty="0">
                <a:latin typeface="+mj-lt"/>
              </a:rPr>
              <a:t>Hadley </a:t>
            </a:r>
            <a:r>
              <a:rPr lang="en-US" sz="2400" dirty="0" err="1">
                <a:latin typeface="+mj-lt"/>
              </a:rPr>
              <a:t>Beeman</a:t>
            </a:r>
            <a:r>
              <a:rPr lang="en-US" sz="2400" dirty="0">
                <a:latin typeface="+mj-lt"/>
              </a:rPr>
              <a:t> </a:t>
            </a:r>
            <a:endParaRPr lang="en-US" sz="2400" dirty="0" smtClean="0">
              <a:latin typeface="+mj-lt"/>
            </a:endParaRPr>
          </a:p>
          <a:p>
            <a:r>
              <a:rPr lang="en-US" sz="2400" dirty="0" smtClean="0">
                <a:latin typeface="+mj-lt"/>
              </a:rPr>
              <a:t>Deirdre Lee</a:t>
            </a:r>
            <a:endParaRPr lang="en-US" sz="2400" dirty="0">
              <a:latin typeface="+mj-lt"/>
            </a:endParaRPr>
          </a:p>
          <a:p>
            <a:r>
              <a:rPr lang="en-US" sz="2400" dirty="0" err="1">
                <a:latin typeface="+mj-lt"/>
              </a:rPr>
              <a:t>Yasodara</a:t>
            </a:r>
            <a:r>
              <a:rPr lang="en-US" sz="2400" dirty="0">
                <a:latin typeface="+mj-lt"/>
              </a:rPr>
              <a:t> </a:t>
            </a:r>
            <a:r>
              <a:rPr lang="en-US" sz="2400" dirty="0" err="1" smtClean="0">
                <a:latin typeface="+mj-lt"/>
              </a:rPr>
              <a:t>Córdova</a:t>
            </a:r>
            <a:endParaRPr lang="en-US" sz="2400" dirty="0">
              <a:latin typeface="+mj-lt"/>
            </a:endParaRPr>
          </a:p>
          <a:p>
            <a:endParaRPr lang="en-US" sz="2400" dirty="0">
              <a:latin typeface="+mj-lt"/>
            </a:endParaRPr>
          </a:p>
        </p:txBody>
      </p:sp>
      <p:sp>
        <p:nvSpPr>
          <p:cNvPr id="7" name="TextBox 6"/>
          <p:cNvSpPr txBox="1"/>
          <p:nvPr/>
        </p:nvSpPr>
        <p:spPr>
          <a:xfrm>
            <a:off x="7527255" y="4429919"/>
            <a:ext cx="2406172" cy="1938992"/>
          </a:xfrm>
          <a:prstGeom prst="rect">
            <a:avLst/>
          </a:prstGeom>
          <a:noFill/>
        </p:spPr>
        <p:txBody>
          <a:bodyPr wrap="none" rtlCol="0">
            <a:spAutoFit/>
          </a:bodyPr>
          <a:lstStyle/>
          <a:p>
            <a:r>
              <a:rPr lang="en-US" sz="2400" b="1" dirty="0" smtClean="0">
                <a:latin typeface="+mj-lt"/>
              </a:rPr>
              <a:t>DWBP Editors</a:t>
            </a:r>
          </a:p>
          <a:p>
            <a:r>
              <a:rPr lang="en-US" sz="2400" dirty="0" smtClean="0">
                <a:latin typeface="+mj-lt"/>
              </a:rPr>
              <a:t>Bernadette </a:t>
            </a:r>
            <a:r>
              <a:rPr lang="en-US" sz="2400" dirty="0" err="1" smtClean="0">
                <a:latin typeface="+mj-lt"/>
              </a:rPr>
              <a:t>Lóscio</a:t>
            </a:r>
            <a:endParaRPr lang="en-US" sz="2400" dirty="0" smtClean="0">
              <a:latin typeface="+mj-lt"/>
            </a:endParaRPr>
          </a:p>
          <a:p>
            <a:r>
              <a:rPr lang="en-US" sz="2400" dirty="0" smtClean="0">
                <a:latin typeface="+mj-lt"/>
              </a:rPr>
              <a:t>Caroline </a:t>
            </a:r>
            <a:r>
              <a:rPr lang="en-US" sz="2400" dirty="0" err="1" smtClean="0">
                <a:latin typeface="+mj-lt"/>
              </a:rPr>
              <a:t>Burle</a:t>
            </a:r>
            <a:endParaRPr lang="en-US" sz="2400" dirty="0">
              <a:latin typeface="+mj-lt"/>
            </a:endParaRPr>
          </a:p>
          <a:p>
            <a:r>
              <a:rPr lang="en-US" sz="2400" dirty="0" smtClean="0">
                <a:latin typeface="+mj-lt"/>
              </a:rPr>
              <a:t>Newton </a:t>
            </a:r>
            <a:r>
              <a:rPr lang="en-US" sz="2400" dirty="0" err="1" smtClean="0">
                <a:latin typeface="+mj-lt"/>
              </a:rPr>
              <a:t>Calegari</a:t>
            </a:r>
            <a:endParaRPr lang="en-US" sz="2400" dirty="0">
              <a:latin typeface="+mj-lt"/>
            </a:endParaRPr>
          </a:p>
          <a:p>
            <a:endParaRPr lang="en-US" sz="2400" dirty="0">
              <a:latin typeface="+mj-lt"/>
            </a:endParaRPr>
          </a:p>
        </p:txBody>
      </p:sp>
      <p:sp>
        <p:nvSpPr>
          <p:cNvPr id="8" name="TextBox 7"/>
          <p:cNvSpPr txBox="1"/>
          <p:nvPr/>
        </p:nvSpPr>
        <p:spPr>
          <a:xfrm>
            <a:off x="1989324" y="4414838"/>
            <a:ext cx="2099703" cy="1200328"/>
          </a:xfrm>
          <a:prstGeom prst="rect">
            <a:avLst/>
          </a:prstGeom>
          <a:noFill/>
        </p:spPr>
        <p:txBody>
          <a:bodyPr wrap="none" rtlCol="0">
            <a:spAutoFit/>
          </a:bodyPr>
          <a:lstStyle/>
          <a:p>
            <a:r>
              <a:rPr lang="en-US" sz="2400" b="1" dirty="0" smtClean="0">
                <a:latin typeface="+mj-lt"/>
              </a:rPr>
              <a:t>Staff Contact</a:t>
            </a:r>
            <a:endParaRPr lang="en-US" sz="2400" b="1" dirty="0" smtClean="0">
              <a:latin typeface="+mj-lt"/>
            </a:endParaRPr>
          </a:p>
          <a:p>
            <a:r>
              <a:rPr lang="en-US" sz="2400" dirty="0" smtClean="0">
                <a:latin typeface="+mj-lt"/>
              </a:rPr>
              <a:t>Phil Archer</a:t>
            </a:r>
            <a:endParaRPr lang="en-US" sz="2400" dirty="0">
              <a:latin typeface="+mj-lt"/>
            </a:endParaRPr>
          </a:p>
          <a:p>
            <a:endParaRPr lang="en-US" sz="2400" dirty="0">
              <a:latin typeface="+mj-lt"/>
            </a:endParaRPr>
          </a:p>
        </p:txBody>
      </p:sp>
    </p:spTree>
    <p:extLst>
      <p:ext uri="{BB962C8B-B14F-4D97-AF65-F5344CB8AC3E}">
        <p14:creationId xmlns:p14="http://schemas.microsoft.com/office/powerpoint/2010/main" val="26657150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8750"/>
            <a:ext cx="10515600" cy="1325563"/>
          </a:xfrm>
        </p:spPr>
        <p:txBody>
          <a:bodyPr/>
          <a:lstStyle/>
          <a:p>
            <a:r>
              <a:rPr lang="en-US" dirty="0" smtClean="0"/>
              <a:t>Introduction and Context</a:t>
            </a:r>
            <a:endParaRPr lang="en-US" dirty="0"/>
          </a:p>
        </p:txBody>
      </p:sp>
      <p:sp>
        <p:nvSpPr>
          <p:cNvPr id="3" name="Content Placeholder 2"/>
          <p:cNvSpPr>
            <a:spLocks noGrp="1"/>
          </p:cNvSpPr>
          <p:nvPr>
            <p:ph idx="1"/>
          </p:nvPr>
        </p:nvSpPr>
        <p:spPr>
          <a:xfrm>
            <a:off x="838200" y="968375"/>
            <a:ext cx="10515600" cy="2460625"/>
          </a:xfrm>
        </p:spPr>
        <p:txBody>
          <a:bodyPr>
            <a:normAutofit/>
          </a:bodyPr>
          <a:lstStyle/>
          <a:p>
            <a:pPr marL="0" indent="0">
              <a:buNone/>
            </a:pPr>
            <a:r>
              <a:rPr lang="en-US" sz="2600" dirty="0" smtClean="0"/>
              <a:t>According to the DWBP Charter, </a:t>
            </a:r>
            <a:r>
              <a:rPr lang="en-US" sz="2600" dirty="0"/>
              <a:t>t</a:t>
            </a:r>
            <a:r>
              <a:rPr lang="en-US" sz="2600" dirty="0" smtClean="0"/>
              <a:t>he </a:t>
            </a:r>
            <a:r>
              <a:rPr lang="en-US" sz="2600" dirty="0"/>
              <a:t>Data on the Web Best Practices Working Group </a:t>
            </a:r>
            <a:r>
              <a:rPr lang="en-US" sz="2600" dirty="0" smtClean="0"/>
              <a:t>was </a:t>
            </a:r>
            <a:r>
              <a:rPr lang="en-US" sz="2600" dirty="0"/>
              <a:t>agnostic about the technologies it considers important. Specifically, </a:t>
            </a:r>
            <a:r>
              <a:rPr lang="en-US" sz="2600" dirty="0" smtClean="0"/>
              <a:t>it promoted best </a:t>
            </a:r>
            <a:r>
              <a:rPr lang="en-US" sz="2600" dirty="0"/>
              <a:t>practices </a:t>
            </a:r>
            <a:r>
              <a:rPr lang="en-US" sz="2600" dirty="0" smtClean="0"/>
              <a:t>based on Use Cases &amp; Requirements to </a:t>
            </a:r>
            <a:r>
              <a:rPr lang="en-US" sz="2600" dirty="0"/>
              <a:t>make use </a:t>
            </a:r>
            <a:r>
              <a:rPr lang="en-US" sz="2600" dirty="0" smtClean="0"/>
              <a:t>of the </a:t>
            </a:r>
            <a:r>
              <a:rPr lang="en-US" sz="2600" dirty="0"/>
              <a:t>full potential of the Open Web Platform's ability to link one fact to another, to discover related resources and to create interactive visualizations.</a:t>
            </a:r>
          </a:p>
        </p:txBody>
      </p:sp>
      <p:pic>
        <p:nvPicPr>
          <p:cNvPr id="4" name="Picture 3" descr="DWBP Contex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701" y="3194304"/>
            <a:ext cx="9832848" cy="3663696"/>
          </a:xfrm>
          <a:prstGeom prst="rect">
            <a:avLst/>
          </a:prstGeom>
        </p:spPr>
      </p:pic>
    </p:spTree>
    <p:extLst>
      <p:ext uri="{BB962C8B-B14F-4D97-AF65-F5344CB8AC3E}">
        <p14:creationId xmlns:p14="http://schemas.microsoft.com/office/powerpoint/2010/main" val="420127331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436687" y="136762"/>
            <a:ext cx="5497531" cy="584775"/>
          </a:xfrm>
          <a:prstGeom prst="rect">
            <a:avLst/>
          </a:prstGeom>
          <a:noFill/>
        </p:spPr>
        <p:txBody>
          <a:bodyPr wrap="none" rtlCol="0">
            <a:spAutoFit/>
          </a:bodyPr>
          <a:lstStyle/>
          <a:p>
            <a:r>
              <a:rPr lang="en-US" sz="3200" b="1" dirty="0" smtClean="0">
                <a:latin typeface="+mj-lt"/>
              </a:rPr>
              <a:t>Phase 1: DWBP scope definition</a:t>
            </a:r>
            <a:endParaRPr lang="en-US" sz="3200" b="1" dirty="0">
              <a:latin typeface="+mj-lt"/>
            </a:endParaRPr>
          </a:p>
        </p:txBody>
      </p:sp>
      <p:cxnSp>
        <p:nvCxnSpPr>
          <p:cNvPr id="5" name="Straight Connector 4"/>
          <p:cNvCxnSpPr/>
          <p:nvPr/>
        </p:nvCxnSpPr>
        <p:spPr>
          <a:xfrm>
            <a:off x="96252" y="3644126"/>
            <a:ext cx="11749087" cy="36575"/>
          </a:xfrm>
          <a:prstGeom prst="line">
            <a:avLst/>
          </a:prstGeom>
          <a:ln w="762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2312302" y="3379180"/>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06</a:t>
            </a:r>
            <a:endParaRPr lang="en-US" sz="2000" dirty="0"/>
          </a:p>
        </p:txBody>
      </p:sp>
      <p:sp>
        <p:nvSpPr>
          <p:cNvPr id="20" name="Oval 19"/>
          <p:cNvSpPr/>
          <p:nvPr/>
        </p:nvSpPr>
        <p:spPr>
          <a:xfrm>
            <a:off x="4099363" y="3379180"/>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10</a:t>
            </a:r>
            <a:endParaRPr lang="en-US" sz="2000" dirty="0"/>
          </a:p>
        </p:txBody>
      </p:sp>
      <p:sp>
        <p:nvSpPr>
          <p:cNvPr id="21" name="Oval 20"/>
          <p:cNvSpPr/>
          <p:nvPr/>
        </p:nvSpPr>
        <p:spPr>
          <a:xfrm>
            <a:off x="6093777" y="3347089"/>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10</a:t>
            </a:r>
            <a:endParaRPr lang="en-US" sz="2000" dirty="0"/>
          </a:p>
        </p:txBody>
      </p:sp>
      <p:sp>
        <p:nvSpPr>
          <p:cNvPr id="27" name="TextBox 26"/>
          <p:cNvSpPr txBox="1"/>
          <p:nvPr/>
        </p:nvSpPr>
        <p:spPr>
          <a:xfrm>
            <a:off x="679085" y="1321031"/>
            <a:ext cx="3425354" cy="1231106"/>
          </a:xfrm>
          <a:prstGeom prst="rect">
            <a:avLst/>
          </a:prstGeom>
          <a:noFill/>
        </p:spPr>
        <p:txBody>
          <a:bodyPr wrap="square" rtlCol="0">
            <a:spAutoFit/>
          </a:bodyPr>
          <a:lstStyle/>
          <a:p>
            <a:r>
              <a:rPr lang="en-US" sz="2000" b="1" dirty="0" smtClean="0">
                <a:latin typeface="+mj-lt"/>
                <a:ea typeface="Helvetica" charset="0"/>
                <a:cs typeface="Helvetica" charset="0"/>
              </a:rPr>
              <a:t>F2F London</a:t>
            </a:r>
          </a:p>
          <a:p>
            <a:r>
              <a:rPr lang="en-US" dirty="0" smtClean="0">
                <a:latin typeface="+mj-lt"/>
                <a:ea typeface="Helvetica" charset="0"/>
                <a:cs typeface="Helvetica" charset="0"/>
              </a:rPr>
              <a:t>data on the Web challenges,  data on the Web lifecycle, outline of the use cases and vocabularies scope</a:t>
            </a:r>
            <a:endParaRPr lang="en-US" dirty="0">
              <a:latin typeface="+mj-lt"/>
              <a:ea typeface="Helvetica" charset="0"/>
              <a:cs typeface="Helvetica" charset="0"/>
            </a:endParaRPr>
          </a:p>
        </p:txBody>
      </p:sp>
      <p:sp>
        <p:nvSpPr>
          <p:cNvPr id="28" name="TextBox 27"/>
          <p:cNvSpPr txBox="1"/>
          <p:nvPr/>
        </p:nvSpPr>
        <p:spPr>
          <a:xfrm>
            <a:off x="2604886" y="5223717"/>
            <a:ext cx="3141462" cy="707886"/>
          </a:xfrm>
          <a:prstGeom prst="rect">
            <a:avLst/>
          </a:prstGeom>
          <a:noFill/>
        </p:spPr>
        <p:txBody>
          <a:bodyPr wrap="square" rtlCol="0">
            <a:spAutoFit/>
          </a:bodyPr>
          <a:lstStyle/>
          <a:p>
            <a:r>
              <a:rPr lang="en-US" sz="2000" b="1" dirty="0" smtClean="0">
                <a:latin typeface="+mj-lt"/>
                <a:ea typeface="Helvetica" charset="0"/>
                <a:cs typeface="Helvetica" charset="0"/>
                <a:hlinkClick r:id="rId2"/>
              </a:rPr>
              <a:t>FPWD DWBP Use Cases &amp; Requirements</a:t>
            </a:r>
            <a:endParaRPr lang="en-US" sz="2000" b="1" dirty="0" smtClean="0">
              <a:latin typeface="+mj-lt"/>
              <a:ea typeface="Helvetica" charset="0"/>
              <a:cs typeface="Helvetica" charset="0"/>
            </a:endParaRPr>
          </a:p>
        </p:txBody>
      </p:sp>
      <p:sp>
        <p:nvSpPr>
          <p:cNvPr id="29" name="TextBox 28"/>
          <p:cNvSpPr txBox="1"/>
          <p:nvPr/>
        </p:nvSpPr>
        <p:spPr>
          <a:xfrm>
            <a:off x="4487664" y="1321031"/>
            <a:ext cx="3413028" cy="1015663"/>
          </a:xfrm>
          <a:prstGeom prst="rect">
            <a:avLst/>
          </a:prstGeom>
          <a:noFill/>
        </p:spPr>
        <p:txBody>
          <a:bodyPr wrap="square" rtlCol="0">
            <a:spAutoFit/>
          </a:bodyPr>
          <a:lstStyle/>
          <a:p>
            <a:r>
              <a:rPr lang="en-US" sz="2000" b="1" dirty="0">
                <a:latin typeface="+mj-lt"/>
                <a:ea typeface="Helvetica" charset="0"/>
                <a:cs typeface="Helvetica" charset="0"/>
                <a:hlinkClick r:id="rId3"/>
              </a:rPr>
              <a:t>2</a:t>
            </a:r>
            <a:r>
              <a:rPr lang="en-US" sz="2000" b="1" baseline="30000" dirty="0" smtClean="0">
                <a:latin typeface="+mj-lt"/>
                <a:ea typeface="Helvetica" charset="0"/>
                <a:cs typeface="Helvetica" charset="0"/>
                <a:hlinkClick r:id="rId3"/>
              </a:rPr>
              <a:t>nd</a:t>
            </a:r>
            <a:r>
              <a:rPr lang="en-US" sz="2000" b="1" dirty="0" smtClean="0">
                <a:latin typeface="+mj-lt"/>
                <a:ea typeface="Helvetica" charset="0"/>
                <a:cs typeface="Helvetica" charset="0"/>
                <a:hlinkClick r:id="rId3"/>
              </a:rPr>
              <a:t> </a:t>
            </a:r>
          </a:p>
          <a:p>
            <a:r>
              <a:rPr lang="en-US" sz="2000" b="1" dirty="0" smtClean="0">
                <a:latin typeface="+mj-lt"/>
                <a:ea typeface="Helvetica" charset="0"/>
                <a:cs typeface="Helvetica" charset="0"/>
                <a:hlinkClick r:id="rId3"/>
              </a:rPr>
              <a:t>draft </a:t>
            </a:r>
            <a:r>
              <a:rPr lang="en-US" sz="2000" b="1" dirty="0" smtClean="0">
                <a:latin typeface="+mj-lt"/>
                <a:ea typeface="Helvetica" charset="0"/>
                <a:cs typeface="Helvetica" charset="0"/>
                <a:hlinkClick r:id="rId3"/>
              </a:rPr>
              <a:t>DWBP Use Cases &amp; Requirements</a:t>
            </a:r>
            <a:endParaRPr lang="en-US" sz="2000" b="1" dirty="0" smtClean="0">
              <a:latin typeface="+mj-lt"/>
              <a:ea typeface="Helvetica" charset="0"/>
              <a:cs typeface="Helvetica" charset="0"/>
            </a:endParaRPr>
          </a:p>
        </p:txBody>
      </p:sp>
      <p:sp>
        <p:nvSpPr>
          <p:cNvPr id="30" name="TextBox 29"/>
          <p:cNvSpPr txBox="1"/>
          <p:nvPr/>
        </p:nvSpPr>
        <p:spPr>
          <a:xfrm>
            <a:off x="6421371" y="4700497"/>
            <a:ext cx="3526948" cy="1231106"/>
          </a:xfrm>
          <a:prstGeom prst="rect">
            <a:avLst/>
          </a:prstGeom>
          <a:noFill/>
        </p:spPr>
        <p:txBody>
          <a:bodyPr wrap="square" rtlCol="0">
            <a:spAutoFit/>
          </a:bodyPr>
          <a:lstStyle/>
          <a:p>
            <a:r>
              <a:rPr lang="en-US" sz="2000" b="1" dirty="0" smtClean="0">
                <a:latin typeface="+mj-lt"/>
                <a:ea typeface="Helvetica" charset="0"/>
                <a:cs typeface="Helvetica" charset="0"/>
              </a:rPr>
              <a:t>F2F Santa Clara</a:t>
            </a:r>
          </a:p>
          <a:p>
            <a:r>
              <a:rPr lang="en-US" b="1" dirty="0" smtClean="0">
                <a:latin typeface="+mj-lt"/>
                <a:ea typeface="Helvetica" charset="0"/>
                <a:cs typeface="Helvetica" charset="0"/>
                <a:hlinkClick r:id="rId4"/>
              </a:rPr>
              <a:t>scope questions </a:t>
            </a:r>
            <a:r>
              <a:rPr lang="en-US" b="1" dirty="0" smtClean="0">
                <a:latin typeface="+mj-lt"/>
                <a:ea typeface="Helvetica" charset="0"/>
                <a:cs typeface="Helvetica" charset="0"/>
              </a:rPr>
              <a:t>, </a:t>
            </a:r>
            <a:r>
              <a:rPr lang="en-US" b="1" dirty="0" smtClean="0">
                <a:latin typeface="+mj-lt"/>
                <a:ea typeface="Helvetica" charset="0"/>
                <a:cs typeface="Helvetica" charset="0"/>
                <a:hlinkClick r:id="rId5"/>
              </a:rPr>
              <a:t>1st draft of the table of contents of DWBP document</a:t>
            </a:r>
            <a:r>
              <a:rPr lang="en-US" b="1" dirty="0" smtClean="0">
                <a:latin typeface="+mj-lt"/>
                <a:ea typeface="Helvetica" charset="0"/>
                <a:cs typeface="Helvetica" charset="0"/>
              </a:rPr>
              <a:t>, </a:t>
            </a:r>
            <a:r>
              <a:rPr lang="en-US" b="1" dirty="0" smtClean="0">
                <a:latin typeface="+mj-lt"/>
                <a:ea typeface="Helvetica" charset="0"/>
                <a:cs typeface="Helvetica" charset="0"/>
                <a:hlinkClick r:id="rId6"/>
              </a:rPr>
              <a:t>initial set of DWBP</a:t>
            </a:r>
            <a:endParaRPr lang="en-US" b="1" dirty="0" smtClean="0">
              <a:latin typeface="+mj-lt"/>
              <a:ea typeface="Helvetica" charset="0"/>
              <a:cs typeface="Helvetica" charset="0"/>
            </a:endParaRPr>
          </a:p>
        </p:txBody>
      </p:sp>
      <p:sp>
        <p:nvSpPr>
          <p:cNvPr id="32" name="TextBox 31"/>
          <p:cNvSpPr txBox="1"/>
          <p:nvPr/>
        </p:nvSpPr>
        <p:spPr>
          <a:xfrm>
            <a:off x="8484961" y="1321031"/>
            <a:ext cx="3360378" cy="984885"/>
          </a:xfrm>
          <a:prstGeom prst="rect">
            <a:avLst/>
          </a:prstGeom>
          <a:noFill/>
        </p:spPr>
        <p:txBody>
          <a:bodyPr wrap="square" rtlCol="0">
            <a:spAutoFit/>
          </a:bodyPr>
          <a:lstStyle/>
          <a:p>
            <a:r>
              <a:rPr lang="en-US" sz="2000" b="1" smtClean="0">
                <a:latin typeface="+mj-lt"/>
                <a:ea typeface="Helvetica" charset="0"/>
                <a:cs typeface="Helvetica" charset="0"/>
                <a:hlinkClick r:id="rId7"/>
              </a:rPr>
              <a:t>FPWD DWBP</a:t>
            </a:r>
            <a:r>
              <a:rPr lang="en-US" sz="2000" b="1">
                <a:latin typeface="+mj-lt"/>
                <a:ea typeface="Helvetica" charset="0"/>
                <a:cs typeface="Helvetica" charset="0"/>
              </a:rPr>
              <a:t> </a:t>
            </a:r>
            <a:r>
              <a:rPr lang="en-US" sz="2000" b="1" smtClean="0">
                <a:latin typeface="+mj-lt"/>
                <a:ea typeface="Helvetica" charset="0"/>
                <a:cs typeface="Helvetica" charset="0"/>
              </a:rPr>
              <a:t>(</a:t>
            </a:r>
            <a:r>
              <a:rPr lang="en-US" smtClean="0">
                <a:ea typeface="Helvetica" charset="0"/>
                <a:cs typeface="Helvetica" charset="0"/>
              </a:rPr>
              <a:t>27 </a:t>
            </a:r>
            <a:r>
              <a:rPr lang="en-US">
                <a:ea typeface="Helvetica" charset="0"/>
                <a:cs typeface="Helvetica" charset="0"/>
              </a:rPr>
              <a:t>best </a:t>
            </a:r>
            <a:r>
              <a:rPr lang="en-US" smtClean="0">
                <a:ea typeface="Helvetica" charset="0"/>
                <a:cs typeface="Helvetica" charset="0"/>
              </a:rPr>
              <a:t>practices)</a:t>
            </a:r>
            <a:endParaRPr lang="en-US" dirty="0">
              <a:ea typeface="Helvetica" charset="0"/>
              <a:cs typeface="Helvetica" charset="0"/>
            </a:endParaRPr>
          </a:p>
          <a:p>
            <a:r>
              <a:rPr lang="en-US" dirty="0">
                <a:ea typeface="Helvetica" charset="0"/>
                <a:cs typeface="Helvetica" charset="0"/>
                <a:hlinkClick r:id="rId8"/>
              </a:rPr>
              <a:t>external comments</a:t>
            </a:r>
            <a:endParaRPr lang="en-US" dirty="0">
              <a:ea typeface="Helvetica" charset="0"/>
              <a:cs typeface="Helvetica" charset="0"/>
            </a:endParaRPr>
          </a:p>
          <a:p>
            <a:endParaRPr lang="en-US" sz="2000" b="1" dirty="0" smtClean="0">
              <a:latin typeface="+mj-lt"/>
              <a:ea typeface="Helvetica" charset="0"/>
              <a:cs typeface="Helvetica" charset="0"/>
            </a:endParaRPr>
          </a:p>
        </p:txBody>
      </p:sp>
      <p:sp>
        <p:nvSpPr>
          <p:cNvPr id="33" name="TextBox 32"/>
          <p:cNvSpPr txBox="1"/>
          <p:nvPr/>
        </p:nvSpPr>
        <p:spPr>
          <a:xfrm>
            <a:off x="10355101" y="4669719"/>
            <a:ext cx="1933152" cy="2154436"/>
          </a:xfrm>
          <a:prstGeom prst="rect">
            <a:avLst/>
          </a:prstGeom>
          <a:noFill/>
        </p:spPr>
        <p:txBody>
          <a:bodyPr wrap="square" rtlCol="0">
            <a:spAutoFit/>
          </a:bodyPr>
          <a:lstStyle/>
          <a:p>
            <a:r>
              <a:rPr lang="en-US" sz="2000" b="1" dirty="0" smtClean="0">
                <a:latin typeface="+mj-lt"/>
                <a:ea typeface="Helvetica" charset="0"/>
                <a:cs typeface="Helvetica" charset="0"/>
                <a:hlinkClick r:id="rId9"/>
              </a:rPr>
              <a:t>WG Note DWBP Use Cases &amp; Requirements</a:t>
            </a:r>
            <a:endParaRPr lang="en-US" sz="2000" b="1" dirty="0" smtClean="0">
              <a:latin typeface="+mj-lt"/>
              <a:ea typeface="Helvetica" charset="0"/>
              <a:cs typeface="Helvetica" charset="0"/>
            </a:endParaRPr>
          </a:p>
          <a:p>
            <a:r>
              <a:rPr lang="en-US" dirty="0" smtClean="0">
                <a:latin typeface="+mj-lt"/>
                <a:ea typeface="Helvetica" charset="0"/>
                <a:cs typeface="Helvetica" charset="0"/>
              </a:rPr>
              <a:t>26 use cases, </a:t>
            </a:r>
            <a:r>
              <a:rPr lang="en-US" dirty="0">
                <a:latin typeface="+mj-lt"/>
                <a:ea typeface="Helvetica" charset="0"/>
                <a:cs typeface="Helvetica" charset="0"/>
              </a:rPr>
              <a:t>14 </a:t>
            </a:r>
            <a:r>
              <a:rPr lang="en-US" dirty="0" smtClean="0">
                <a:latin typeface="+mj-lt"/>
                <a:ea typeface="Helvetica" charset="0"/>
                <a:cs typeface="Helvetica" charset="0"/>
              </a:rPr>
              <a:t>challenges and 42 requirements</a:t>
            </a:r>
          </a:p>
        </p:txBody>
      </p:sp>
      <p:sp>
        <p:nvSpPr>
          <p:cNvPr id="39" name="Oval 38"/>
          <p:cNvSpPr/>
          <p:nvPr/>
        </p:nvSpPr>
        <p:spPr>
          <a:xfrm>
            <a:off x="322270" y="3335555"/>
            <a:ext cx="653716" cy="653716"/>
          </a:xfrm>
          <a:prstGeom prst="ellips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00787"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3</a:t>
            </a:r>
            <a:endParaRPr lang="en-US" sz="2000" dirty="0">
              <a:solidFill>
                <a:schemeClr val="tx1"/>
              </a:solidFill>
            </a:endParaRPr>
          </a:p>
        </p:txBody>
      </p:sp>
      <p:cxnSp>
        <p:nvCxnSpPr>
          <p:cNvPr id="35" name="Straight Connector 34"/>
          <p:cNvCxnSpPr/>
          <p:nvPr/>
        </p:nvCxnSpPr>
        <p:spPr>
          <a:xfrm>
            <a:off x="652453" y="1524000"/>
            <a:ext cx="0" cy="1855173"/>
          </a:xfrm>
          <a:prstGeom prst="line">
            <a:avLst/>
          </a:prstGeom>
          <a:ln w="38100">
            <a:solidFill>
              <a:srgbClr val="FF000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51155" y="3977892"/>
            <a:ext cx="788999" cy="646331"/>
          </a:xfrm>
          <a:prstGeom prst="rect">
            <a:avLst/>
          </a:prstGeom>
          <a:noFill/>
        </p:spPr>
        <p:txBody>
          <a:bodyPr wrap="none" rtlCol="0">
            <a:spAutoFit/>
          </a:bodyPr>
          <a:lstStyle/>
          <a:p>
            <a:pPr algn="ctr"/>
            <a:r>
              <a:rPr lang="en-US" b="1" dirty="0" smtClean="0">
                <a:solidFill>
                  <a:schemeClr val="bg2">
                    <a:lumMod val="50000"/>
                  </a:schemeClr>
                </a:solidFill>
                <a:latin typeface="+mj-lt"/>
              </a:rPr>
              <a:t>March</a:t>
            </a:r>
          </a:p>
          <a:p>
            <a:pPr algn="ctr"/>
            <a:r>
              <a:rPr lang="en-US" b="1" dirty="0" smtClean="0">
                <a:solidFill>
                  <a:schemeClr val="bg2">
                    <a:lumMod val="50000"/>
                  </a:schemeClr>
                </a:solidFill>
                <a:latin typeface="+mj-lt"/>
              </a:rPr>
              <a:t>2014</a:t>
            </a:r>
            <a:endParaRPr lang="en-US" b="1" dirty="0">
              <a:solidFill>
                <a:schemeClr val="bg2">
                  <a:lumMod val="50000"/>
                </a:schemeClr>
              </a:solidFill>
              <a:latin typeface="+mj-lt"/>
            </a:endParaRPr>
          </a:p>
        </p:txBody>
      </p:sp>
      <p:sp>
        <p:nvSpPr>
          <p:cNvPr id="49" name="Oval 48"/>
          <p:cNvSpPr/>
          <p:nvPr/>
        </p:nvSpPr>
        <p:spPr>
          <a:xfrm>
            <a:off x="4079051" y="3335555"/>
            <a:ext cx="653716" cy="653716"/>
          </a:xfrm>
          <a:prstGeom prst="ellips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157568"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10</a:t>
            </a:r>
            <a:endParaRPr lang="en-US" sz="2000" dirty="0">
              <a:solidFill>
                <a:schemeClr val="tx1"/>
              </a:solidFill>
            </a:endParaRPr>
          </a:p>
        </p:txBody>
      </p:sp>
      <p:cxnSp>
        <p:nvCxnSpPr>
          <p:cNvPr id="51" name="Straight Connector 50"/>
          <p:cNvCxnSpPr/>
          <p:nvPr/>
        </p:nvCxnSpPr>
        <p:spPr>
          <a:xfrm>
            <a:off x="4409234" y="1524000"/>
            <a:ext cx="0" cy="1855173"/>
          </a:xfrm>
          <a:prstGeom prst="line">
            <a:avLst/>
          </a:prstGeom>
          <a:ln w="38100">
            <a:solidFill>
              <a:srgbClr val="FF000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4012228" y="3977892"/>
            <a:ext cx="940835" cy="646331"/>
          </a:xfrm>
          <a:prstGeom prst="rect">
            <a:avLst/>
          </a:prstGeom>
          <a:noFill/>
        </p:spPr>
        <p:txBody>
          <a:bodyPr wrap="none" rtlCol="0">
            <a:spAutoFit/>
          </a:bodyPr>
          <a:lstStyle/>
          <a:p>
            <a:pPr algn="ctr"/>
            <a:r>
              <a:rPr lang="en-US" b="1" dirty="0" smtClean="0">
                <a:solidFill>
                  <a:schemeClr val="bg2">
                    <a:lumMod val="50000"/>
                  </a:schemeClr>
                </a:solidFill>
                <a:latin typeface="+mj-lt"/>
              </a:rPr>
              <a:t>October</a:t>
            </a:r>
          </a:p>
          <a:p>
            <a:pPr algn="ctr"/>
            <a:r>
              <a:rPr lang="en-US" b="1" dirty="0" smtClean="0">
                <a:solidFill>
                  <a:schemeClr val="bg2">
                    <a:lumMod val="50000"/>
                  </a:schemeClr>
                </a:solidFill>
                <a:latin typeface="+mj-lt"/>
              </a:rPr>
              <a:t>2014</a:t>
            </a:r>
            <a:endParaRPr lang="en-US" b="1" dirty="0">
              <a:solidFill>
                <a:schemeClr val="bg2">
                  <a:lumMod val="50000"/>
                </a:schemeClr>
              </a:solidFill>
              <a:latin typeface="+mj-lt"/>
            </a:endParaRPr>
          </a:p>
        </p:txBody>
      </p:sp>
      <p:sp>
        <p:nvSpPr>
          <p:cNvPr id="22" name="Oval 21"/>
          <p:cNvSpPr/>
          <p:nvPr/>
        </p:nvSpPr>
        <p:spPr>
          <a:xfrm>
            <a:off x="8120275" y="3379180"/>
            <a:ext cx="497675" cy="507460"/>
          </a:xfrm>
          <a:prstGeom prst="ellipse">
            <a:avLst/>
          </a:prstGeom>
          <a:solidFill>
            <a:srgbClr val="00B05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02</a:t>
            </a:r>
            <a:endParaRPr lang="en-US" sz="2000" dirty="0"/>
          </a:p>
        </p:txBody>
      </p:sp>
      <p:sp>
        <p:nvSpPr>
          <p:cNvPr id="55" name="Oval 54"/>
          <p:cNvSpPr/>
          <p:nvPr/>
        </p:nvSpPr>
        <p:spPr>
          <a:xfrm>
            <a:off x="8083663" y="3335555"/>
            <a:ext cx="653716" cy="653716"/>
          </a:xfrm>
          <a:prstGeom prst="ellipse">
            <a:avLst/>
          </a:pr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8162180"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2</a:t>
            </a:r>
            <a:endParaRPr lang="en-US" sz="2000" dirty="0">
              <a:solidFill>
                <a:schemeClr val="tx1"/>
              </a:solidFill>
            </a:endParaRPr>
          </a:p>
        </p:txBody>
      </p:sp>
      <p:cxnSp>
        <p:nvCxnSpPr>
          <p:cNvPr id="57" name="Straight Connector 56"/>
          <p:cNvCxnSpPr/>
          <p:nvPr/>
        </p:nvCxnSpPr>
        <p:spPr>
          <a:xfrm>
            <a:off x="8413846" y="1524000"/>
            <a:ext cx="0" cy="1855173"/>
          </a:xfrm>
          <a:prstGeom prst="line">
            <a:avLst/>
          </a:prstGeom>
          <a:ln w="38100">
            <a:solidFill>
              <a:schemeClr val="accent6">
                <a:lumMod val="75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7900692" y="3977892"/>
            <a:ext cx="1012713" cy="646331"/>
          </a:xfrm>
          <a:prstGeom prst="rect">
            <a:avLst/>
          </a:prstGeom>
          <a:noFill/>
        </p:spPr>
        <p:txBody>
          <a:bodyPr wrap="none" rtlCol="0">
            <a:spAutoFit/>
          </a:bodyPr>
          <a:lstStyle/>
          <a:p>
            <a:pPr algn="ctr"/>
            <a:r>
              <a:rPr lang="en-US" b="1" dirty="0" smtClean="0">
                <a:solidFill>
                  <a:schemeClr val="bg2">
                    <a:lumMod val="50000"/>
                  </a:schemeClr>
                </a:solidFill>
                <a:latin typeface="+mj-lt"/>
              </a:rPr>
              <a:t>February</a:t>
            </a:r>
          </a:p>
          <a:p>
            <a:pPr algn="ctr"/>
            <a:r>
              <a:rPr lang="en-US" b="1" dirty="0" smtClean="0">
                <a:solidFill>
                  <a:schemeClr val="bg2">
                    <a:lumMod val="50000"/>
                  </a:schemeClr>
                </a:solidFill>
                <a:latin typeface="+mj-lt"/>
              </a:rPr>
              <a:t>2015</a:t>
            </a:r>
            <a:endParaRPr lang="en-US" b="1" dirty="0">
              <a:solidFill>
                <a:schemeClr val="bg2">
                  <a:lumMod val="50000"/>
                </a:schemeClr>
              </a:solidFill>
              <a:latin typeface="+mj-lt"/>
            </a:endParaRPr>
          </a:p>
        </p:txBody>
      </p:sp>
      <p:sp>
        <p:nvSpPr>
          <p:cNvPr id="60" name="Oval 59"/>
          <p:cNvSpPr/>
          <p:nvPr/>
        </p:nvSpPr>
        <p:spPr>
          <a:xfrm rot="10800000">
            <a:off x="2237962" y="3335555"/>
            <a:ext cx="653716" cy="653716"/>
          </a:xfrm>
          <a:prstGeom prst="ellips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316479"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6</a:t>
            </a:r>
            <a:endParaRPr lang="en-US" sz="2000" dirty="0">
              <a:solidFill>
                <a:schemeClr val="tx1"/>
              </a:solidFill>
            </a:endParaRPr>
          </a:p>
        </p:txBody>
      </p:sp>
      <p:cxnSp>
        <p:nvCxnSpPr>
          <p:cNvPr id="62" name="Straight Connector 61"/>
          <p:cNvCxnSpPr/>
          <p:nvPr/>
        </p:nvCxnSpPr>
        <p:spPr>
          <a:xfrm rot="10800000">
            <a:off x="2561495" y="3945653"/>
            <a:ext cx="0" cy="1855173"/>
          </a:xfrm>
          <a:prstGeom prst="line">
            <a:avLst/>
          </a:prstGeom>
          <a:ln w="38100">
            <a:solidFill>
              <a:srgbClr val="FF000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241922" y="2732687"/>
            <a:ext cx="652743" cy="646331"/>
          </a:xfrm>
          <a:prstGeom prst="rect">
            <a:avLst/>
          </a:prstGeom>
          <a:noFill/>
        </p:spPr>
        <p:txBody>
          <a:bodyPr wrap="none" rtlCol="0">
            <a:spAutoFit/>
          </a:bodyPr>
          <a:lstStyle/>
          <a:p>
            <a:pPr algn="ctr"/>
            <a:r>
              <a:rPr lang="en-US" b="1" dirty="0" smtClean="0">
                <a:solidFill>
                  <a:schemeClr val="bg2">
                    <a:lumMod val="50000"/>
                  </a:schemeClr>
                </a:solidFill>
                <a:latin typeface="+mj-lt"/>
              </a:rPr>
              <a:t>June</a:t>
            </a:r>
          </a:p>
          <a:p>
            <a:pPr algn="ctr"/>
            <a:r>
              <a:rPr lang="en-US" b="1" dirty="0" smtClean="0">
                <a:solidFill>
                  <a:schemeClr val="bg2">
                    <a:lumMod val="50000"/>
                  </a:schemeClr>
                </a:solidFill>
                <a:latin typeface="+mj-lt"/>
              </a:rPr>
              <a:t>2014</a:t>
            </a:r>
            <a:endParaRPr lang="en-US" b="1" dirty="0">
              <a:solidFill>
                <a:schemeClr val="bg2">
                  <a:lumMod val="50000"/>
                </a:schemeClr>
              </a:solidFill>
              <a:latin typeface="+mj-lt"/>
            </a:endParaRPr>
          </a:p>
        </p:txBody>
      </p:sp>
      <p:sp>
        <p:nvSpPr>
          <p:cNvPr id="65" name="Oval 64"/>
          <p:cNvSpPr/>
          <p:nvPr/>
        </p:nvSpPr>
        <p:spPr>
          <a:xfrm rot="10800000">
            <a:off x="6035164" y="3335555"/>
            <a:ext cx="653716" cy="653716"/>
          </a:xfrm>
          <a:prstGeom prst="ellips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113681"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10</a:t>
            </a:r>
            <a:endParaRPr lang="en-US" sz="2000" dirty="0">
              <a:solidFill>
                <a:schemeClr val="tx1"/>
              </a:solidFill>
            </a:endParaRPr>
          </a:p>
        </p:txBody>
      </p:sp>
      <p:cxnSp>
        <p:nvCxnSpPr>
          <p:cNvPr id="67" name="Straight Connector 66"/>
          <p:cNvCxnSpPr/>
          <p:nvPr/>
        </p:nvCxnSpPr>
        <p:spPr>
          <a:xfrm rot="10800000">
            <a:off x="6358697" y="3945653"/>
            <a:ext cx="0" cy="1855173"/>
          </a:xfrm>
          <a:prstGeom prst="line">
            <a:avLst/>
          </a:prstGeom>
          <a:ln w="38100">
            <a:solidFill>
              <a:srgbClr val="FF000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5895078" y="2732687"/>
            <a:ext cx="940835" cy="646331"/>
          </a:xfrm>
          <a:prstGeom prst="rect">
            <a:avLst/>
          </a:prstGeom>
          <a:noFill/>
        </p:spPr>
        <p:txBody>
          <a:bodyPr wrap="none" rtlCol="0">
            <a:spAutoFit/>
          </a:bodyPr>
          <a:lstStyle/>
          <a:p>
            <a:pPr algn="ctr"/>
            <a:r>
              <a:rPr lang="en-US" b="1" dirty="0" smtClean="0">
                <a:solidFill>
                  <a:schemeClr val="bg2">
                    <a:lumMod val="50000"/>
                  </a:schemeClr>
                </a:solidFill>
                <a:latin typeface="+mj-lt"/>
              </a:rPr>
              <a:t>October</a:t>
            </a:r>
          </a:p>
          <a:p>
            <a:pPr algn="ctr"/>
            <a:r>
              <a:rPr lang="en-US" b="1" dirty="0" smtClean="0">
                <a:solidFill>
                  <a:schemeClr val="bg2">
                    <a:lumMod val="50000"/>
                  </a:schemeClr>
                </a:solidFill>
                <a:latin typeface="+mj-lt"/>
              </a:rPr>
              <a:t>2014</a:t>
            </a:r>
            <a:endParaRPr lang="en-US" b="1" dirty="0">
              <a:solidFill>
                <a:schemeClr val="bg2">
                  <a:lumMod val="50000"/>
                </a:schemeClr>
              </a:solidFill>
              <a:latin typeface="+mj-lt"/>
            </a:endParaRPr>
          </a:p>
        </p:txBody>
      </p:sp>
      <p:sp>
        <p:nvSpPr>
          <p:cNvPr id="23" name="Oval 22"/>
          <p:cNvSpPr/>
          <p:nvPr/>
        </p:nvSpPr>
        <p:spPr>
          <a:xfrm>
            <a:off x="10016117" y="3472991"/>
            <a:ext cx="497675" cy="507460"/>
          </a:xfrm>
          <a:prstGeom prst="ellipse">
            <a:avLst/>
          </a:prstGeom>
          <a:solidFill>
            <a:srgbClr val="00B05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a:t>02</a:t>
            </a:r>
          </a:p>
        </p:txBody>
      </p:sp>
      <p:sp>
        <p:nvSpPr>
          <p:cNvPr id="70" name="Oval 69"/>
          <p:cNvSpPr/>
          <p:nvPr/>
        </p:nvSpPr>
        <p:spPr>
          <a:xfrm rot="10800000">
            <a:off x="9954967" y="3335556"/>
            <a:ext cx="653716" cy="653716"/>
          </a:xfrm>
          <a:prstGeom prst="ellipse">
            <a:avLst/>
          </a:prstGeom>
          <a:solidFill>
            <a:schemeClr val="accent6"/>
          </a:solidFill>
          <a:ln>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0033484"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2</a:t>
            </a:r>
            <a:endParaRPr lang="en-US" sz="2000" dirty="0">
              <a:solidFill>
                <a:schemeClr val="tx1"/>
              </a:solidFill>
            </a:endParaRPr>
          </a:p>
        </p:txBody>
      </p:sp>
      <p:cxnSp>
        <p:nvCxnSpPr>
          <p:cNvPr id="72" name="Straight Connector 71"/>
          <p:cNvCxnSpPr/>
          <p:nvPr/>
        </p:nvCxnSpPr>
        <p:spPr>
          <a:xfrm rot="10800000">
            <a:off x="10278500" y="3945653"/>
            <a:ext cx="0" cy="1855173"/>
          </a:xfrm>
          <a:prstGeom prst="line">
            <a:avLst/>
          </a:prstGeom>
          <a:ln w="38100">
            <a:solidFill>
              <a:schemeClr val="accent6">
                <a:lumMod val="75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9778943" y="2732687"/>
            <a:ext cx="1012713" cy="646331"/>
          </a:xfrm>
          <a:prstGeom prst="rect">
            <a:avLst/>
          </a:prstGeom>
          <a:noFill/>
        </p:spPr>
        <p:txBody>
          <a:bodyPr wrap="none" rtlCol="0">
            <a:spAutoFit/>
          </a:bodyPr>
          <a:lstStyle/>
          <a:p>
            <a:pPr algn="ctr"/>
            <a:r>
              <a:rPr lang="en-US" b="1" dirty="0" smtClean="0">
                <a:solidFill>
                  <a:schemeClr val="bg2">
                    <a:lumMod val="50000"/>
                  </a:schemeClr>
                </a:solidFill>
                <a:latin typeface="+mj-lt"/>
              </a:rPr>
              <a:t>February</a:t>
            </a:r>
          </a:p>
          <a:p>
            <a:pPr algn="ctr"/>
            <a:r>
              <a:rPr lang="en-US" b="1" dirty="0" smtClean="0">
                <a:solidFill>
                  <a:schemeClr val="bg2">
                    <a:lumMod val="50000"/>
                  </a:schemeClr>
                </a:solidFill>
                <a:latin typeface="+mj-lt"/>
              </a:rPr>
              <a:t>2015</a:t>
            </a:r>
            <a:endParaRPr lang="en-US" b="1" dirty="0">
              <a:solidFill>
                <a:schemeClr val="bg2">
                  <a:lumMod val="50000"/>
                </a:schemeClr>
              </a:solidFill>
              <a:latin typeface="+mj-lt"/>
            </a:endParaRPr>
          </a:p>
        </p:txBody>
      </p:sp>
    </p:spTree>
    <p:extLst>
      <p:ext uri="{BB962C8B-B14F-4D97-AF65-F5344CB8AC3E}">
        <p14:creationId xmlns:p14="http://schemas.microsoft.com/office/powerpoint/2010/main" val="31962203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008187" y="136762"/>
            <a:ext cx="4634154" cy="584775"/>
          </a:xfrm>
          <a:prstGeom prst="rect">
            <a:avLst/>
          </a:prstGeom>
          <a:noFill/>
        </p:spPr>
        <p:txBody>
          <a:bodyPr wrap="none" rtlCol="0">
            <a:spAutoFit/>
          </a:bodyPr>
          <a:lstStyle/>
          <a:p>
            <a:r>
              <a:rPr lang="en-US" sz="3200" b="1" dirty="0" smtClean="0">
                <a:latin typeface="+mj-lt"/>
              </a:rPr>
              <a:t>Phase 2: DWBP refinement</a:t>
            </a:r>
            <a:endParaRPr lang="en-US" sz="3200" b="1" dirty="0">
              <a:latin typeface="+mj-lt"/>
            </a:endParaRPr>
          </a:p>
        </p:txBody>
      </p:sp>
      <p:cxnSp>
        <p:nvCxnSpPr>
          <p:cNvPr id="5" name="Straight Connector 4"/>
          <p:cNvCxnSpPr/>
          <p:nvPr/>
        </p:nvCxnSpPr>
        <p:spPr>
          <a:xfrm>
            <a:off x="96252" y="3644126"/>
            <a:ext cx="11749087" cy="36575"/>
          </a:xfrm>
          <a:prstGeom prst="line">
            <a:avLst/>
          </a:prstGeom>
          <a:ln w="762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2312302" y="3379180"/>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06</a:t>
            </a:r>
            <a:endParaRPr lang="en-US" sz="2000" dirty="0"/>
          </a:p>
        </p:txBody>
      </p:sp>
      <p:sp>
        <p:nvSpPr>
          <p:cNvPr id="20" name="Oval 19"/>
          <p:cNvSpPr/>
          <p:nvPr/>
        </p:nvSpPr>
        <p:spPr>
          <a:xfrm>
            <a:off x="4099363" y="3379180"/>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10</a:t>
            </a:r>
            <a:endParaRPr lang="en-US" sz="2000" dirty="0"/>
          </a:p>
        </p:txBody>
      </p:sp>
      <p:sp>
        <p:nvSpPr>
          <p:cNvPr id="21" name="Oval 20"/>
          <p:cNvSpPr/>
          <p:nvPr/>
        </p:nvSpPr>
        <p:spPr>
          <a:xfrm>
            <a:off x="6093777" y="3347089"/>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10</a:t>
            </a:r>
            <a:endParaRPr lang="en-US" sz="2000" dirty="0"/>
          </a:p>
        </p:txBody>
      </p:sp>
      <p:sp>
        <p:nvSpPr>
          <p:cNvPr id="27" name="TextBox 26"/>
          <p:cNvSpPr txBox="1"/>
          <p:nvPr/>
        </p:nvSpPr>
        <p:spPr>
          <a:xfrm>
            <a:off x="679085" y="1321031"/>
            <a:ext cx="3425354" cy="954107"/>
          </a:xfrm>
          <a:prstGeom prst="rect">
            <a:avLst/>
          </a:prstGeom>
          <a:noFill/>
        </p:spPr>
        <p:txBody>
          <a:bodyPr wrap="square" rtlCol="0">
            <a:spAutoFit/>
          </a:bodyPr>
          <a:lstStyle/>
          <a:p>
            <a:r>
              <a:rPr lang="en-US" sz="2000" b="1" dirty="0" smtClean="0">
                <a:latin typeface="+mj-lt"/>
                <a:ea typeface="Helvetica" charset="0"/>
                <a:cs typeface="Helvetica" charset="0"/>
              </a:rPr>
              <a:t>F2F Austin </a:t>
            </a:r>
          </a:p>
          <a:p>
            <a:r>
              <a:rPr lang="en-US" dirty="0" smtClean="0">
                <a:latin typeface="+mj-lt"/>
                <a:ea typeface="Helvetica" charset="0"/>
                <a:cs typeface="Helvetica" charset="0"/>
                <a:hlinkClick r:id="rId3"/>
              </a:rPr>
              <a:t>open </a:t>
            </a:r>
            <a:r>
              <a:rPr lang="en-US" dirty="0">
                <a:latin typeface="+mj-lt"/>
                <a:ea typeface="Helvetica" charset="0"/>
                <a:cs typeface="Helvetica" charset="0"/>
                <a:hlinkClick r:id="rId3"/>
              </a:rPr>
              <a:t>issues and external </a:t>
            </a:r>
            <a:r>
              <a:rPr lang="en-US" dirty="0" smtClean="0">
                <a:latin typeface="+mj-lt"/>
                <a:ea typeface="Helvetica" charset="0"/>
                <a:cs typeface="Helvetica" charset="0"/>
                <a:hlinkClick r:id="rId3"/>
              </a:rPr>
              <a:t>feedback</a:t>
            </a:r>
            <a:endParaRPr lang="en-US" dirty="0" smtClean="0">
              <a:latin typeface="+mj-lt"/>
              <a:ea typeface="Helvetica" charset="0"/>
              <a:cs typeface="Helvetica" charset="0"/>
            </a:endParaRPr>
          </a:p>
          <a:p>
            <a:r>
              <a:rPr lang="en-US" dirty="0" smtClean="0">
                <a:latin typeface="+mj-lt"/>
                <a:ea typeface="Helvetica" charset="0"/>
                <a:cs typeface="Helvetica" charset="0"/>
              </a:rPr>
              <a:t>(metadata, data enrichment,…)</a:t>
            </a:r>
            <a:endParaRPr lang="en-US" dirty="0">
              <a:latin typeface="+mj-lt"/>
              <a:ea typeface="Helvetica" charset="0"/>
              <a:cs typeface="Helvetica" charset="0"/>
            </a:endParaRPr>
          </a:p>
        </p:txBody>
      </p:sp>
      <p:sp>
        <p:nvSpPr>
          <p:cNvPr id="28" name="TextBox 27"/>
          <p:cNvSpPr txBox="1"/>
          <p:nvPr/>
        </p:nvSpPr>
        <p:spPr>
          <a:xfrm>
            <a:off x="2638161" y="4624308"/>
            <a:ext cx="3581194" cy="1508105"/>
          </a:xfrm>
          <a:prstGeom prst="rect">
            <a:avLst/>
          </a:prstGeom>
          <a:noFill/>
        </p:spPr>
        <p:txBody>
          <a:bodyPr wrap="square" rtlCol="0">
            <a:spAutoFit/>
          </a:bodyPr>
          <a:lstStyle/>
          <a:p>
            <a:r>
              <a:rPr lang="en-US" sz="2000" b="1" dirty="0" smtClean="0">
                <a:latin typeface="+mj-lt"/>
                <a:ea typeface="Helvetica" charset="0"/>
                <a:cs typeface="Helvetica" charset="0"/>
                <a:hlinkClick r:id="rId4"/>
              </a:rPr>
              <a:t>2</a:t>
            </a:r>
            <a:r>
              <a:rPr lang="en-US" sz="2000" b="1" baseline="30000" dirty="0" smtClean="0">
                <a:latin typeface="+mj-lt"/>
                <a:ea typeface="Helvetica" charset="0"/>
                <a:cs typeface="Helvetica" charset="0"/>
                <a:hlinkClick r:id="rId4"/>
              </a:rPr>
              <a:t>nd</a:t>
            </a:r>
            <a:r>
              <a:rPr lang="en-US" sz="2000" b="1" dirty="0" smtClean="0">
                <a:latin typeface="+mj-lt"/>
                <a:ea typeface="Helvetica" charset="0"/>
                <a:cs typeface="Helvetica" charset="0"/>
                <a:hlinkClick r:id="rId4"/>
              </a:rPr>
              <a:t> </a:t>
            </a:r>
            <a:r>
              <a:rPr lang="en-US" sz="2000" b="1" dirty="0" smtClean="0">
                <a:latin typeface="+mj-lt"/>
                <a:ea typeface="Helvetica" charset="0"/>
                <a:cs typeface="Helvetica" charset="0"/>
                <a:hlinkClick r:id="rId4"/>
              </a:rPr>
              <a:t>draft DWBP </a:t>
            </a:r>
            <a:r>
              <a:rPr lang="en-US" dirty="0" smtClean="0">
                <a:latin typeface="+mj-lt"/>
                <a:ea typeface="Helvetica" charset="0"/>
                <a:cs typeface="Helvetica" charset="0"/>
              </a:rPr>
              <a:t>(33 best practices)</a:t>
            </a:r>
          </a:p>
          <a:p>
            <a:r>
              <a:rPr lang="en-US" dirty="0" smtClean="0">
                <a:latin typeface="+mj-lt"/>
                <a:ea typeface="Helvetica" charset="0"/>
                <a:cs typeface="Helvetica" charset="0"/>
                <a:hlinkClick r:id="rId5"/>
              </a:rPr>
              <a:t>FPWD DUV</a:t>
            </a:r>
            <a:endParaRPr lang="en-US" dirty="0" smtClean="0">
              <a:latin typeface="+mj-lt"/>
              <a:ea typeface="Helvetica" charset="0"/>
              <a:cs typeface="Helvetica" charset="0"/>
            </a:endParaRPr>
          </a:p>
          <a:p>
            <a:r>
              <a:rPr lang="en-US" dirty="0" smtClean="0">
                <a:latin typeface="+mj-lt"/>
                <a:ea typeface="Helvetica" charset="0"/>
                <a:cs typeface="Helvetica" charset="0"/>
                <a:hlinkClick r:id="rId6"/>
              </a:rPr>
              <a:t>FPWD DQV</a:t>
            </a:r>
            <a:endParaRPr lang="en-US" dirty="0" smtClean="0">
              <a:latin typeface="+mj-lt"/>
              <a:ea typeface="Helvetica" charset="0"/>
              <a:cs typeface="Helvetica" charset="0"/>
            </a:endParaRPr>
          </a:p>
          <a:p>
            <a:r>
              <a:rPr lang="en-US" dirty="0">
                <a:latin typeface="+mj-lt"/>
                <a:ea typeface="Helvetica" charset="0"/>
                <a:cs typeface="Helvetica" charset="0"/>
                <a:hlinkClick r:id="rId7"/>
              </a:rPr>
              <a:t>e</a:t>
            </a:r>
            <a:r>
              <a:rPr lang="en-US" dirty="0" smtClean="0">
                <a:latin typeface="+mj-lt"/>
                <a:ea typeface="Helvetica" charset="0"/>
                <a:cs typeface="Helvetica" charset="0"/>
                <a:hlinkClick r:id="rId7"/>
              </a:rPr>
              <a:t>xternal comments</a:t>
            </a:r>
            <a:endParaRPr lang="en-US" dirty="0" smtClean="0">
              <a:latin typeface="+mj-lt"/>
              <a:ea typeface="Helvetica" charset="0"/>
              <a:cs typeface="Helvetica" charset="0"/>
            </a:endParaRPr>
          </a:p>
        </p:txBody>
      </p:sp>
      <p:sp>
        <p:nvSpPr>
          <p:cNvPr id="29" name="TextBox 28"/>
          <p:cNvSpPr txBox="1"/>
          <p:nvPr/>
        </p:nvSpPr>
        <p:spPr>
          <a:xfrm>
            <a:off x="4487664" y="1321031"/>
            <a:ext cx="3595999" cy="1508105"/>
          </a:xfrm>
          <a:prstGeom prst="rect">
            <a:avLst/>
          </a:prstGeom>
          <a:noFill/>
        </p:spPr>
        <p:txBody>
          <a:bodyPr wrap="square" rtlCol="0">
            <a:spAutoFit/>
          </a:bodyPr>
          <a:lstStyle/>
          <a:p>
            <a:r>
              <a:rPr lang="en-US" sz="2000" b="1" dirty="0">
                <a:latin typeface="+mj-lt"/>
                <a:ea typeface="Helvetica" charset="0"/>
                <a:cs typeface="Helvetica" charset="0"/>
              </a:rPr>
              <a:t>F2F São </a:t>
            </a:r>
            <a:r>
              <a:rPr lang="en-US" sz="2000" b="1" dirty="0" smtClean="0">
                <a:latin typeface="+mj-lt"/>
                <a:ea typeface="Helvetica" charset="0"/>
                <a:cs typeface="Helvetica" charset="0"/>
              </a:rPr>
              <a:t>Paulo </a:t>
            </a:r>
            <a:r>
              <a:rPr lang="en-US" sz="2000" b="1" dirty="0" smtClean="0">
                <a:latin typeface="+mj-lt"/>
                <a:ea typeface="Helvetica" charset="0"/>
                <a:cs typeface="Helvetica" charset="0"/>
                <a:hlinkClick r:id="rId8"/>
              </a:rPr>
              <a:t>(DWBP agenda)</a:t>
            </a:r>
            <a:endParaRPr lang="en-US" sz="2000" b="1" dirty="0" smtClean="0">
              <a:latin typeface="+mj-lt"/>
              <a:ea typeface="Helvetica" charset="0"/>
              <a:cs typeface="Helvetica" charset="0"/>
            </a:endParaRPr>
          </a:p>
          <a:p>
            <a:r>
              <a:rPr lang="en-US" dirty="0" smtClean="0">
                <a:latin typeface="+mj-lt"/>
                <a:ea typeface="Helvetica" charset="0"/>
                <a:cs typeface="Helvetica" charset="0"/>
              </a:rPr>
              <a:t>issues </a:t>
            </a:r>
            <a:r>
              <a:rPr lang="en-US" dirty="0">
                <a:latin typeface="+mj-lt"/>
                <a:ea typeface="Helvetica" charset="0"/>
                <a:cs typeface="Helvetica" charset="0"/>
              </a:rPr>
              <a:t>about data vocabularies, data versioning, sensitive </a:t>
            </a:r>
            <a:r>
              <a:rPr lang="en-US" dirty="0" smtClean="0">
                <a:latin typeface="+mj-lt"/>
                <a:ea typeface="Helvetica" charset="0"/>
                <a:cs typeface="Helvetica" charset="0"/>
              </a:rPr>
              <a:t>data, data identification, data on the Web benefits </a:t>
            </a:r>
          </a:p>
        </p:txBody>
      </p:sp>
      <p:sp>
        <p:nvSpPr>
          <p:cNvPr id="32" name="TextBox 31"/>
          <p:cNvSpPr txBox="1"/>
          <p:nvPr/>
        </p:nvSpPr>
        <p:spPr>
          <a:xfrm>
            <a:off x="6399225" y="5289238"/>
            <a:ext cx="3001186" cy="707886"/>
          </a:xfrm>
          <a:prstGeom prst="rect">
            <a:avLst/>
          </a:prstGeom>
          <a:noFill/>
        </p:spPr>
        <p:txBody>
          <a:bodyPr wrap="square" rtlCol="0">
            <a:spAutoFit/>
          </a:bodyPr>
          <a:lstStyle/>
          <a:p>
            <a:r>
              <a:rPr lang="en-US" sz="2000" b="1" dirty="0" smtClean="0">
                <a:latin typeface="+mj-lt"/>
                <a:ea typeface="Helvetica" charset="0"/>
                <a:cs typeface="Helvetica" charset="0"/>
                <a:hlinkClick r:id="rId9"/>
              </a:rPr>
              <a:t>3</a:t>
            </a:r>
            <a:r>
              <a:rPr lang="en-US" sz="2000" b="1" baseline="30000" dirty="0" smtClean="0">
                <a:latin typeface="+mj-lt"/>
                <a:ea typeface="Helvetica" charset="0"/>
                <a:cs typeface="Helvetica" charset="0"/>
                <a:hlinkClick r:id="rId9"/>
              </a:rPr>
              <a:t>rd</a:t>
            </a:r>
            <a:r>
              <a:rPr lang="en-US" sz="2000" b="1" dirty="0" smtClean="0">
                <a:latin typeface="+mj-lt"/>
                <a:ea typeface="Helvetica" charset="0"/>
                <a:cs typeface="Helvetica" charset="0"/>
                <a:hlinkClick r:id="rId9"/>
              </a:rPr>
              <a:t> draft </a:t>
            </a:r>
            <a:r>
              <a:rPr lang="en-US" sz="2000" b="1" dirty="0" smtClean="0">
                <a:latin typeface="+mj-lt"/>
                <a:ea typeface="Helvetica" charset="0"/>
                <a:cs typeface="Helvetica" charset="0"/>
                <a:hlinkClick r:id="rId9"/>
              </a:rPr>
              <a:t>DWBP</a:t>
            </a:r>
            <a:endParaRPr lang="en-US" sz="2000" b="1" dirty="0" smtClean="0">
              <a:latin typeface="+mj-lt"/>
              <a:ea typeface="Helvetica" charset="0"/>
              <a:cs typeface="Helvetica" charset="0"/>
            </a:endParaRPr>
          </a:p>
          <a:p>
            <a:r>
              <a:rPr lang="en-US" sz="2000" dirty="0">
                <a:ea typeface="Helvetica" charset="0"/>
                <a:cs typeface="Helvetica" charset="0"/>
                <a:hlinkClick r:id="rId10"/>
              </a:rPr>
              <a:t>external comments</a:t>
            </a:r>
            <a:endParaRPr lang="en-US" sz="2000" dirty="0">
              <a:ea typeface="Helvetica" charset="0"/>
              <a:cs typeface="Helvetica" charset="0"/>
            </a:endParaRPr>
          </a:p>
        </p:txBody>
      </p:sp>
      <p:sp>
        <p:nvSpPr>
          <p:cNvPr id="33" name="TextBox 32"/>
          <p:cNvSpPr txBox="1"/>
          <p:nvPr/>
        </p:nvSpPr>
        <p:spPr>
          <a:xfrm>
            <a:off x="8570864" y="1397276"/>
            <a:ext cx="1933152" cy="984885"/>
          </a:xfrm>
          <a:prstGeom prst="rect">
            <a:avLst/>
          </a:prstGeom>
          <a:noFill/>
        </p:spPr>
        <p:txBody>
          <a:bodyPr wrap="square" rtlCol="0">
            <a:spAutoFit/>
          </a:bodyPr>
          <a:lstStyle/>
          <a:p>
            <a:r>
              <a:rPr lang="en-US" sz="2000" b="1" dirty="0" smtClean="0">
                <a:latin typeface="+mj-lt"/>
                <a:ea typeface="Helvetica" charset="0"/>
                <a:cs typeface="Helvetica" charset="0"/>
                <a:hlinkClick r:id="rId11"/>
              </a:rPr>
              <a:t>4</a:t>
            </a:r>
            <a:r>
              <a:rPr lang="en-US" sz="2000" b="1" baseline="30000" dirty="0" smtClean="0">
                <a:latin typeface="+mj-lt"/>
                <a:ea typeface="Helvetica" charset="0"/>
                <a:cs typeface="Helvetica" charset="0"/>
                <a:hlinkClick r:id="rId11"/>
              </a:rPr>
              <a:t>th</a:t>
            </a:r>
            <a:r>
              <a:rPr lang="en-US" sz="2000" b="1" dirty="0" smtClean="0">
                <a:latin typeface="+mj-lt"/>
                <a:ea typeface="Helvetica" charset="0"/>
                <a:cs typeface="Helvetica" charset="0"/>
                <a:hlinkClick r:id="rId11"/>
              </a:rPr>
              <a:t> </a:t>
            </a:r>
            <a:endParaRPr lang="en-US" sz="2000" b="1" dirty="0" smtClean="0">
              <a:latin typeface="+mj-lt"/>
              <a:ea typeface="Helvetica" charset="0"/>
              <a:cs typeface="Helvetica" charset="0"/>
              <a:hlinkClick r:id="rId11"/>
            </a:endParaRPr>
          </a:p>
          <a:p>
            <a:r>
              <a:rPr lang="en-US" sz="2000" b="1" dirty="0" smtClean="0">
                <a:latin typeface="+mj-lt"/>
                <a:ea typeface="Helvetica" charset="0"/>
                <a:cs typeface="Helvetica" charset="0"/>
                <a:hlinkClick r:id="rId11"/>
              </a:rPr>
              <a:t>draft </a:t>
            </a:r>
            <a:r>
              <a:rPr lang="en-US" sz="2000" b="1" dirty="0" smtClean="0">
                <a:latin typeface="+mj-lt"/>
                <a:ea typeface="Helvetica" charset="0"/>
                <a:cs typeface="Helvetica" charset="0"/>
                <a:hlinkClick r:id="rId11"/>
              </a:rPr>
              <a:t>DWBP</a:t>
            </a:r>
            <a:endParaRPr lang="en-US" sz="2000" b="1" dirty="0" smtClean="0">
              <a:latin typeface="+mj-lt"/>
              <a:ea typeface="Helvetica" charset="0"/>
              <a:cs typeface="Helvetica" charset="0"/>
            </a:endParaRPr>
          </a:p>
          <a:p>
            <a:r>
              <a:rPr lang="en-US" dirty="0" smtClean="0">
                <a:latin typeface="+mj-lt"/>
                <a:ea typeface="Helvetica" charset="0"/>
                <a:cs typeface="Helvetica" charset="0"/>
              </a:rPr>
              <a:t>(minor changes)</a:t>
            </a:r>
            <a:endParaRPr lang="en-US" sz="2000" dirty="0">
              <a:latin typeface="+mj-lt"/>
              <a:ea typeface="Helvetica" charset="0"/>
              <a:cs typeface="Helvetica" charset="0"/>
            </a:endParaRPr>
          </a:p>
        </p:txBody>
      </p:sp>
      <p:sp>
        <p:nvSpPr>
          <p:cNvPr id="39" name="Oval 38"/>
          <p:cNvSpPr/>
          <p:nvPr/>
        </p:nvSpPr>
        <p:spPr>
          <a:xfrm>
            <a:off x="322270" y="3335555"/>
            <a:ext cx="653716" cy="653716"/>
          </a:xfrm>
          <a:prstGeom prst="ellipse">
            <a:avLst/>
          </a:pr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00787"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4</a:t>
            </a:r>
            <a:endParaRPr lang="en-US" sz="2000" dirty="0">
              <a:solidFill>
                <a:schemeClr val="tx1"/>
              </a:solidFill>
            </a:endParaRPr>
          </a:p>
        </p:txBody>
      </p:sp>
      <p:cxnSp>
        <p:nvCxnSpPr>
          <p:cNvPr id="35" name="Straight Connector 34"/>
          <p:cNvCxnSpPr/>
          <p:nvPr/>
        </p:nvCxnSpPr>
        <p:spPr>
          <a:xfrm>
            <a:off x="652453" y="1524000"/>
            <a:ext cx="0" cy="1855173"/>
          </a:xfrm>
          <a:prstGeom prst="line">
            <a:avLst/>
          </a:prstGeom>
          <a:ln w="38100">
            <a:solidFill>
              <a:schemeClr val="accent6"/>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319283" y="3977892"/>
            <a:ext cx="652743" cy="646331"/>
          </a:xfrm>
          <a:prstGeom prst="rect">
            <a:avLst/>
          </a:prstGeom>
          <a:noFill/>
        </p:spPr>
        <p:txBody>
          <a:bodyPr wrap="none" rtlCol="0">
            <a:spAutoFit/>
          </a:bodyPr>
          <a:lstStyle/>
          <a:p>
            <a:pPr algn="ctr"/>
            <a:r>
              <a:rPr lang="en-US" b="1" dirty="0" smtClean="0">
                <a:solidFill>
                  <a:schemeClr val="bg2">
                    <a:lumMod val="50000"/>
                  </a:schemeClr>
                </a:solidFill>
                <a:latin typeface="+mj-lt"/>
              </a:rPr>
              <a:t>April</a:t>
            </a:r>
          </a:p>
          <a:p>
            <a:pPr algn="ctr"/>
            <a:r>
              <a:rPr lang="en-US" b="1" dirty="0" smtClean="0">
                <a:solidFill>
                  <a:schemeClr val="bg2">
                    <a:lumMod val="50000"/>
                  </a:schemeClr>
                </a:solidFill>
                <a:latin typeface="+mj-lt"/>
              </a:rPr>
              <a:t>2015</a:t>
            </a:r>
            <a:endParaRPr lang="en-US" b="1" dirty="0">
              <a:solidFill>
                <a:schemeClr val="bg2">
                  <a:lumMod val="50000"/>
                </a:schemeClr>
              </a:solidFill>
              <a:latin typeface="+mj-lt"/>
            </a:endParaRPr>
          </a:p>
        </p:txBody>
      </p:sp>
      <p:sp>
        <p:nvSpPr>
          <p:cNvPr id="49" name="Oval 48"/>
          <p:cNvSpPr/>
          <p:nvPr/>
        </p:nvSpPr>
        <p:spPr>
          <a:xfrm>
            <a:off x="4079051" y="3335555"/>
            <a:ext cx="653716" cy="653716"/>
          </a:xfrm>
          <a:prstGeom prst="ellipse">
            <a:avLst/>
          </a:pr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157568"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9</a:t>
            </a:r>
            <a:endParaRPr lang="en-US" sz="2000" dirty="0">
              <a:solidFill>
                <a:schemeClr val="tx1"/>
              </a:solidFill>
            </a:endParaRPr>
          </a:p>
        </p:txBody>
      </p:sp>
      <p:cxnSp>
        <p:nvCxnSpPr>
          <p:cNvPr id="51" name="Straight Connector 50"/>
          <p:cNvCxnSpPr/>
          <p:nvPr/>
        </p:nvCxnSpPr>
        <p:spPr>
          <a:xfrm>
            <a:off x="4409234" y="1524000"/>
            <a:ext cx="0" cy="1855173"/>
          </a:xfrm>
          <a:prstGeom prst="line">
            <a:avLst/>
          </a:prstGeom>
          <a:ln w="38100">
            <a:solidFill>
              <a:schemeClr val="accent6"/>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3879628" y="3977892"/>
            <a:ext cx="1206036" cy="646331"/>
          </a:xfrm>
          <a:prstGeom prst="rect">
            <a:avLst/>
          </a:prstGeom>
          <a:noFill/>
        </p:spPr>
        <p:txBody>
          <a:bodyPr wrap="none" rtlCol="0">
            <a:spAutoFit/>
          </a:bodyPr>
          <a:lstStyle/>
          <a:p>
            <a:pPr algn="ctr"/>
            <a:r>
              <a:rPr lang="en-US" b="1" dirty="0" smtClean="0">
                <a:solidFill>
                  <a:schemeClr val="bg2">
                    <a:lumMod val="50000"/>
                  </a:schemeClr>
                </a:solidFill>
                <a:latin typeface="+mj-lt"/>
              </a:rPr>
              <a:t>September</a:t>
            </a:r>
          </a:p>
          <a:p>
            <a:pPr algn="ctr"/>
            <a:r>
              <a:rPr lang="en-US" b="1" dirty="0" smtClean="0">
                <a:solidFill>
                  <a:schemeClr val="bg2">
                    <a:lumMod val="50000"/>
                  </a:schemeClr>
                </a:solidFill>
                <a:latin typeface="+mj-lt"/>
              </a:rPr>
              <a:t>2015</a:t>
            </a:r>
            <a:endParaRPr lang="en-US" b="1" dirty="0">
              <a:solidFill>
                <a:schemeClr val="bg2">
                  <a:lumMod val="50000"/>
                </a:schemeClr>
              </a:solidFill>
              <a:latin typeface="+mj-lt"/>
            </a:endParaRPr>
          </a:p>
        </p:txBody>
      </p:sp>
      <p:sp>
        <p:nvSpPr>
          <p:cNvPr id="22" name="Oval 21"/>
          <p:cNvSpPr/>
          <p:nvPr/>
        </p:nvSpPr>
        <p:spPr>
          <a:xfrm>
            <a:off x="8120275" y="3379180"/>
            <a:ext cx="497675" cy="507460"/>
          </a:xfrm>
          <a:prstGeom prst="ellipse">
            <a:avLst/>
          </a:prstGeom>
          <a:solidFill>
            <a:srgbClr val="00B05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02</a:t>
            </a:r>
            <a:endParaRPr lang="en-US" sz="2000" dirty="0"/>
          </a:p>
        </p:txBody>
      </p:sp>
      <p:sp>
        <p:nvSpPr>
          <p:cNvPr id="55" name="Oval 54"/>
          <p:cNvSpPr/>
          <p:nvPr/>
        </p:nvSpPr>
        <p:spPr>
          <a:xfrm>
            <a:off x="8083663" y="3335555"/>
            <a:ext cx="653716" cy="653716"/>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8162180"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1</a:t>
            </a:r>
            <a:endParaRPr lang="en-US" sz="2000" dirty="0">
              <a:solidFill>
                <a:schemeClr val="tx1"/>
              </a:solidFill>
            </a:endParaRPr>
          </a:p>
        </p:txBody>
      </p:sp>
      <p:cxnSp>
        <p:nvCxnSpPr>
          <p:cNvPr id="57" name="Straight Connector 56"/>
          <p:cNvCxnSpPr/>
          <p:nvPr/>
        </p:nvCxnSpPr>
        <p:spPr>
          <a:xfrm>
            <a:off x="8413846" y="1524000"/>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rot="10800000">
            <a:off x="2237962" y="3335555"/>
            <a:ext cx="653716" cy="653716"/>
          </a:xfrm>
          <a:prstGeom prst="ellipse">
            <a:avLst/>
          </a:pr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316479"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6</a:t>
            </a:r>
            <a:endParaRPr lang="en-US" sz="2000" dirty="0">
              <a:solidFill>
                <a:schemeClr val="tx1"/>
              </a:solidFill>
            </a:endParaRPr>
          </a:p>
        </p:txBody>
      </p:sp>
      <p:cxnSp>
        <p:nvCxnSpPr>
          <p:cNvPr id="62" name="Straight Connector 61"/>
          <p:cNvCxnSpPr/>
          <p:nvPr/>
        </p:nvCxnSpPr>
        <p:spPr>
          <a:xfrm rot="10800000">
            <a:off x="2561495" y="3945653"/>
            <a:ext cx="0" cy="1855173"/>
          </a:xfrm>
          <a:prstGeom prst="line">
            <a:avLst/>
          </a:prstGeom>
          <a:ln w="38100">
            <a:solidFill>
              <a:schemeClr val="accent6"/>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241922" y="2732687"/>
            <a:ext cx="652743" cy="646331"/>
          </a:xfrm>
          <a:prstGeom prst="rect">
            <a:avLst/>
          </a:prstGeom>
          <a:noFill/>
        </p:spPr>
        <p:txBody>
          <a:bodyPr wrap="none" rtlCol="0">
            <a:spAutoFit/>
          </a:bodyPr>
          <a:lstStyle/>
          <a:p>
            <a:pPr algn="ctr"/>
            <a:r>
              <a:rPr lang="en-US" b="1" dirty="0" smtClean="0">
                <a:solidFill>
                  <a:schemeClr val="bg2">
                    <a:lumMod val="50000"/>
                  </a:schemeClr>
                </a:solidFill>
                <a:latin typeface="+mj-lt"/>
              </a:rPr>
              <a:t>June</a:t>
            </a:r>
          </a:p>
          <a:p>
            <a:pPr algn="ctr"/>
            <a:r>
              <a:rPr lang="en-US" b="1" dirty="0" smtClean="0">
                <a:solidFill>
                  <a:schemeClr val="bg2">
                    <a:lumMod val="50000"/>
                  </a:schemeClr>
                </a:solidFill>
                <a:latin typeface="+mj-lt"/>
              </a:rPr>
              <a:t>2015</a:t>
            </a:r>
            <a:endParaRPr lang="en-US" b="1" dirty="0">
              <a:solidFill>
                <a:schemeClr val="bg2">
                  <a:lumMod val="50000"/>
                </a:schemeClr>
              </a:solidFill>
              <a:latin typeface="+mj-lt"/>
            </a:endParaRPr>
          </a:p>
        </p:txBody>
      </p:sp>
      <p:sp>
        <p:nvSpPr>
          <p:cNvPr id="65" name="Oval 64"/>
          <p:cNvSpPr/>
          <p:nvPr/>
        </p:nvSpPr>
        <p:spPr>
          <a:xfrm rot="10800000">
            <a:off x="6035164" y="3335555"/>
            <a:ext cx="653716" cy="653716"/>
          </a:xfrm>
          <a:prstGeom prst="ellipse">
            <a:avLst/>
          </a:prstGeom>
          <a:solidFill>
            <a:schemeClr val="accent6"/>
          </a:solidFill>
          <a:ln>
            <a:solidFill>
              <a:schemeClr val="accent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113681"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10</a:t>
            </a:r>
            <a:endParaRPr lang="en-US" sz="2000" dirty="0">
              <a:solidFill>
                <a:schemeClr val="tx1"/>
              </a:solidFill>
            </a:endParaRPr>
          </a:p>
        </p:txBody>
      </p:sp>
      <p:cxnSp>
        <p:nvCxnSpPr>
          <p:cNvPr id="67" name="Straight Connector 66"/>
          <p:cNvCxnSpPr/>
          <p:nvPr/>
        </p:nvCxnSpPr>
        <p:spPr>
          <a:xfrm rot="10800000">
            <a:off x="6358697" y="3945653"/>
            <a:ext cx="0" cy="1855173"/>
          </a:xfrm>
          <a:prstGeom prst="line">
            <a:avLst/>
          </a:prstGeom>
          <a:ln w="38100">
            <a:solidFill>
              <a:schemeClr val="accent6"/>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5941393" y="2732687"/>
            <a:ext cx="1165705" cy="646331"/>
          </a:xfrm>
          <a:prstGeom prst="rect">
            <a:avLst/>
          </a:prstGeom>
          <a:noFill/>
        </p:spPr>
        <p:txBody>
          <a:bodyPr wrap="none" rtlCol="0">
            <a:spAutoFit/>
          </a:bodyPr>
          <a:lstStyle/>
          <a:p>
            <a:pPr algn="ctr"/>
            <a:r>
              <a:rPr lang="en-US" b="1" dirty="0">
                <a:solidFill>
                  <a:schemeClr val="bg2">
                    <a:lumMod val="50000"/>
                  </a:schemeClr>
                </a:solidFill>
                <a:latin typeface="+mj-lt"/>
              </a:rPr>
              <a:t>December</a:t>
            </a:r>
          </a:p>
          <a:p>
            <a:pPr algn="ctr"/>
            <a:r>
              <a:rPr lang="en-US" b="1" dirty="0">
                <a:solidFill>
                  <a:schemeClr val="bg2">
                    <a:lumMod val="50000"/>
                  </a:schemeClr>
                </a:solidFill>
                <a:latin typeface="+mj-lt"/>
              </a:rPr>
              <a:t>2015</a:t>
            </a:r>
          </a:p>
        </p:txBody>
      </p:sp>
      <p:sp>
        <p:nvSpPr>
          <p:cNvPr id="23" name="Oval 22"/>
          <p:cNvSpPr/>
          <p:nvPr/>
        </p:nvSpPr>
        <p:spPr>
          <a:xfrm>
            <a:off x="10016117" y="3472991"/>
            <a:ext cx="497675" cy="507460"/>
          </a:xfrm>
          <a:prstGeom prst="ellipse">
            <a:avLst/>
          </a:prstGeom>
          <a:solidFill>
            <a:srgbClr val="00B05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a:t>02</a:t>
            </a:r>
          </a:p>
        </p:txBody>
      </p:sp>
      <p:sp>
        <p:nvSpPr>
          <p:cNvPr id="70" name="Oval 69"/>
          <p:cNvSpPr/>
          <p:nvPr/>
        </p:nvSpPr>
        <p:spPr>
          <a:xfrm rot="10800000">
            <a:off x="9954967" y="3335556"/>
            <a:ext cx="653716" cy="653716"/>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0033484"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2</a:t>
            </a:r>
            <a:endParaRPr lang="en-US" sz="2000" dirty="0">
              <a:solidFill>
                <a:schemeClr val="tx1"/>
              </a:solidFill>
            </a:endParaRPr>
          </a:p>
        </p:txBody>
      </p:sp>
      <p:cxnSp>
        <p:nvCxnSpPr>
          <p:cNvPr id="72" name="Straight Connector 71"/>
          <p:cNvCxnSpPr/>
          <p:nvPr/>
        </p:nvCxnSpPr>
        <p:spPr>
          <a:xfrm rot="10800000">
            <a:off x="10278500" y="3945653"/>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7961872" y="4032896"/>
            <a:ext cx="897297" cy="646331"/>
          </a:xfrm>
          <a:prstGeom prst="rect">
            <a:avLst/>
          </a:prstGeom>
          <a:noFill/>
        </p:spPr>
        <p:txBody>
          <a:bodyPr wrap="none" rtlCol="0">
            <a:spAutoFit/>
          </a:bodyPr>
          <a:lstStyle/>
          <a:p>
            <a:pPr algn="ctr"/>
            <a:r>
              <a:rPr lang="en-US" b="1" dirty="0" smtClean="0">
                <a:solidFill>
                  <a:schemeClr val="bg2">
                    <a:lumMod val="50000"/>
                  </a:schemeClr>
                </a:solidFill>
                <a:latin typeface="+mj-lt"/>
              </a:rPr>
              <a:t>January</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2" name="TextBox 1"/>
          <p:cNvSpPr txBox="1"/>
          <p:nvPr/>
        </p:nvSpPr>
        <p:spPr>
          <a:xfrm>
            <a:off x="11646568" y="-160421"/>
            <a:ext cx="184731" cy="369332"/>
          </a:xfrm>
          <a:prstGeom prst="rect">
            <a:avLst/>
          </a:prstGeom>
          <a:noFill/>
        </p:spPr>
        <p:txBody>
          <a:bodyPr wrap="none" rtlCol="0">
            <a:spAutoFit/>
          </a:bodyPr>
          <a:lstStyle/>
          <a:p>
            <a:endParaRPr lang="en-US" dirty="0"/>
          </a:p>
        </p:txBody>
      </p:sp>
      <p:sp>
        <p:nvSpPr>
          <p:cNvPr id="41" name="TextBox 40"/>
          <p:cNvSpPr txBox="1"/>
          <p:nvPr/>
        </p:nvSpPr>
        <p:spPr>
          <a:xfrm>
            <a:off x="9772144" y="2661156"/>
            <a:ext cx="1012713" cy="646331"/>
          </a:xfrm>
          <a:prstGeom prst="rect">
            <a:avLst/>
          </a:prstGeom>
          <a:noFill/>
        </p:spPr>
        <p:txBody>
          <a:bodyPr wrap="none" rtlCol="0">
            <a:spAutoFit/>
          </a:bodyPr>
          <a:lstStyle/>
          <a:p>
            <a:pPr algn="ctr"/>
            <a:r>
              <a:rPr lang="en-US" b="1" dirty="0" smtClean="0">
                <a:solidFill>
                  <a:schemeClr val="bg2">
                    <a:lumMod val="50000"/>
                  </a:schemeClr>
                </a:solidFill>
                <a:latin typeface="+mj-lt"/>
              </a:rPr>
              <a:t>February</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42" name="TextBox 41"/>
          <p:cNvSpPr txBox="1"/>
          <p:nvPr/>
        </p:nvSpPr>
        <p:spPr>
          <a:xfrm>
            <a:off x="10353802" y="4098581"/>
            <a:ext cx="1933152" cy="2092881"/>
          </a:xfrm>
          <a:prstGeom prst="rect">
            <a:avLst/>
          </a:prstGeom>
          <a:noFill/>
        </p:spPr>
        <p:txBody>
          <a:bodyPr wrap="square" rtlCol="0">
            <a:spAutoFit/>
          </a:bodyPr>
          <a:lstStyle/>
          <a:p>
            <a:r>
              <a:rPr lang="en-US" sz="2000" b="1" dirty="0" smtClean="0">
                <a:latin typeface="+mj-lt"/>
                <a:ea typeface="Helvetica" charset="0"/>
                <a:cs typeface="Helvetica" charset="0"/>
              </a:rPr>
              <a:t>Detailed review</a:t>
            </a:r>
          </a:p>
          <a:p>
            <a:r>
              <a:rPr lang="en-US" dirty="0" smtClean="0">
                <a:latin typeface="+mj-lt"/>
                <a:ea typeface="Helvetica" charset="0"/>
                <a:cs typeface="Helvetica" charset="0"/>
                <a:hlinkClick r:id="rId10"/>
              </a:rPr>
              <a:t>comments to be considered before </a:t>
            </a:r>
            <a:r>
              <a:rPr lang="en-US" dirty="0">
                <a:latin typeface="+mj-lt"/>
                <a:ea typeface="Helvetica" charset="0"/>
                <a:cs typeface="Helvetica" charset="0"/>
                <a:hlinkClick r:id="rId10"/>
              </a:rPr>
              <a:t>the publication of the last working draft</a:t>
            </a:r>
            <a:endParaRPr lang="en-US" dirty="0">
              <a:latin typeface="+mj-lt"/>
              <a:ea typeface="Helvetica" charset="0"/>
              <a:cs typeface="Helvetica" charset="0"/>
            </a:endParaRPr>
          </a:p>
        </p:txBody>
      </p:sp>
    </p:spTree>
    <p:extLst>
      <p:ext uri="{BB962C8B-B14F-4D97-AF65-F5344CB8AC3E}">
        <p14:creationId xmlns:p14="http://schemas.microsoft.com/office/powerpoint/2010/main" val="7614936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008187" y="136762"/>
            <a:ext cx="4699172" cy="584775"/>
          </a:xfrm>
          <a:prstGeom prst="rect">
            <a:avLst/>
          </a:prstGeom>
          <a:noFill/>
        </p:spPr>
        <p:txBody>
          <a:bodyPr wrap="none" rtlCol="0">
            <a:spAutoFit/>
          </a:bodyPr>
          <a:lstStyle/>
          <a:p>
            <a:r>
              <a:rPr lang="en-US" sz="3200" b="1" dirty="0" smtClean="0">
                <a:latin typeface="+mj-lt"/>
              </a:rPr>
              <a:t>Phase 3: DWBP final review</a:t>
            </a:r>
            <a:endParaRPr lang="en-US" sz="3200" b="1" dirty="0">
              <a:latin typeface="+mj-lt"/>
            </a:endParaRPr>
          </a:p>
        </p:txBody>
      </p:sp>
      <p:cxnSp>
        <p:nvCxnSpPr>
          <p:cNvPr id="5" name="Straight Connector 4"/>
          <p:cNvCxnSpPr/>
          <p:nvPr/>
        </p:nvCxnSpPr>
        <p:spPr>
          <a:xfrm>
            <a:off x="96252" y="3644126"/>
            <a:ext cx="11749087" cy="36575"/>
          </a:xfrm>
          <a:prstGeom prst="line">
            <a:avLst/>
          </a:prstGeom>
          <a:ln w="762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2312302" y="3379180"/>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06</a:t>
            </a:r>
            <a:endParaRPr lang="en-US" sz="2000" dirty="0"/>
          </a:p>
        </p:txBody>
      </p:sp>
      <p:sp>
        <p:nvSpPr>
          <p:cNvPr id="20" name="Oval 19"/>
          <p:cNvSpPr/>
          <p:nvPr/>
        </p:nvSpPr>
        <p:spPr>
          <a:xfrm>
            <a:off x="4099363" y="3379180"/>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10</a:t>
            </a:r>
            <a:endParaRPr lang="en-US" sz="2000" dirty="0"/>
          </a:p>
        </p:txBody>
      </p:sp>
      <p:sp>
        <p:nvSpPr>
          <p:cNvPr id="21" name="Oval 20"/>
          <p:cNvSpPr/>
          <p:nvPr/>
        </p:nvSpPr>
        <p:spPr>
          <a:xfrm>
            <a:off x="6093777" y="3347089"/>
            <a:ext cx="497675" cy="5074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10</a:t>
            </a:r>
            <a:endParaRPr lang="en-US" sz="2000" dirty="0"/>
          </a:p>
        </p:txBody>
      </p:sp>
      <p:sp>
        <p:nvSpPr>
          <p:cNvPr id="27" name="TextBox 26"/>
          <p:cNvSpPr txBox="1"/>
          <p:nvPr/>
        </p:nvSpPr>
        <p:spPr>
          <a:xfrm>
            <a:off x="679085" y="1321031"/>
            <a:ext cx="3425354" cy="1508105"/>
          </a:xfrm>
          <a:prstGeom prst="rect">
            <a:avLst/>
          </a:prstGeom>
          <a:noFill/>
        </p:spPr>
        <p:txBody>
          <a:bodyPr wrap="square" rtlCol="0">
            <a:spAutoFit/>
          </a:bodyPr>
          <a:lstStyle/>
          <a:p>
            <a:r>
              <a:rPr lang="en-US" sz="2000" b="1" dirty="0" smtClean="0">
                <a:latin typeface="+mj-lt"/>
                <a:ea typeface="Helvetica" charset="0"/>
                <a:cs typeface="Helvetica" charset="0"/>
              </a:rPr>
              <a:t>F2F Zagreb </a:t>
            </a:r>
            <a:r>
              <a:rPr lang="en-US" sz="2000" b="1" dirty="0" smtClean="0">
                <a:latin typeface="+mj-lt"/>
                <a:ea typeface="Helvetica" charset="0"/>
                <a:cs typeface="Helvetica" charset="0"/>
                <a:hlinkClick r:id="rId3"/>
              </a:rPr>
              <a:t>(DWBP agenda)</a:t>
            </a:r>
            <a:endParaRPr lang="en-US" sz="2000" b="1" dirty="0" smtClean="0">
              <a:latin typeface="+mj-lt"/>
              <a:ea typeface="Helvetica" charset="0"/>
              <a:cs typeface="Helvetica" charset="0"/>
            </a:endParaRPr>
          </a:p>
          <a:p>
            <a:r>
              <a:rPr lang="en-US" dirty="0" smtClean="0">
                <a:latin typeface="+mj-lt"/>
                <a:ea typeface="Helvetica" charset="0"/>
                <a:cs typeface="Helvetica" charset="0"/>
              </a:rPr>
              <a:t>last open </a:t>
            </a:r>
            <a:r>
              <a:rPr lang="en-US" dirty="0">
                <a:latin typeface="+mj-lt"/>
                <a:ea typeface="Helvetica" charset="0"/>
                <a:cs typeface="Helvetica" charset="0"/>
              </a:rPr>
              <a:t>issues before the publication of the last working </a:t>
            </a:r>
            <a:r>
              <a:rPr lang="en-US" dirty="0" smtClean="0">
                <a:latin typeface="+mj-lt"/>
                <a:ea typeface="Helvetica" charset="0"/>
                <a:cs typeface="Helvetica" charset="0"/>
              </a:rPr>
              <a:t>draft, Share-PSI meeting</a:t>
            </a:r>
          </a:p>
          <a:p>
            <a:endParaRPr lang="en-US" dirty="0">
              <a:latin typeface="+mj-lt"/>
              <a:ea typeface="Helvetica" charset="0"/>
              <a:cs typeface="Helvetica" charset="0"/>
            </a:endParaRPr>
          </a:p>
        </p:txBody>
      </p:sp>
      <p:sp>
        <p:nvSpPr>
          <p:cNvPr id="28" name="TextBox 27"/>
          <p:cNvSpPr txBox="1"/>
          <p:nvPr/>
        </p:nvSpPr>
        <p:spPr>
          <a:xfrm>
            <a:off x="2638161" y="5073484"/>
            <a:ext cx="3581194" cy="677108"/>
          </a:xfrm>
          <a:prstGeom prst="rect">
            <a:avLst/>
          </a:prstGeom>
          <a:noFill/>
        </p:spPr>
        <p:txBody>
          <a:bodyPr wrap="square" rtlCol="0">
            <a:spAutoFit/>
          </a:bodyPr>
          <a:lstStyle/>
          <a:p>
            <a:r>
              <a:rPr lang="en-US" sz="2000" b="1" dirty="0" smtClean="0">
                <a:latin typeface="+mj-lt"/>
                <a:ea typeface="Helvetica" charset="0"/>
                <a:cs typeface="Helvetica" charset="0"/>
                <a:hlinkClick r:id="rId4"/>
              </a:rPr>
              <a:t>Last  draft DWBP </a:t>
            </a:r>
            <a:endParaRPr lang="en-US" sz="2000" b="1" dirty="0" smtClean="0">
              <a:latin typeface="+mj-lt"/>
              <a:ea typeface="Helvetica" charset="0"/>
              <a:cs typeface="Helvetica" charset="0"/>
            </a:endParaRPr>
          </a:p>
          <a:p>
            <a:r>
              <a:rPr lang="en-US" dirty="0" smtClean="0">
                <a:latin typeface="+mj-lt"/>
                <a:ea typeface="Helvetica" charset="0"/>
                <a:cs typeface="Helvetica" charset="0"/>
              </a:rPr>
              <a:t>(35 best practices)</a:t>
            </a:r>
          </a:p>
        </p:txBody>
      </p:sp>
      <p:sp>
        <p:nvSpPr>
          <p:cNvPr id="29" name="TextBox 28"/>
          <p:cNvSpPr txBox="1"/>
          <p:nvPr/>
        </p:nvSpPr>
        <p:spPr>
          <a:xfrm>
            <a:off x="4506768" y="1323461"/>
            <a:ext cx="3595999" cy="1508105"/>
          </a:xfrm>
          <a:prstGeom prst="rect">
            <a:avLst/>
          </a:prstGeom>
          <a:noFill/>
        </p:spPr>
        <p:txBody>
          <a:bodyPr wrap="square" rtlCol="0">
            <a:spAutoFit/>
          </a:bodyPr>
          <a:lstStyle/>
          <a:p>
            <a:r>
              <a:rPr lang="en-US" sz="2000" b="1" dirty="0" smtClean="0">
                <a:latin typeface="+mj-lt"/>
                <a:ea typeface="Helvetica" charset="0"/>
                <a:cs typeface="Helvetica" charset="0"/>
              </a:rPr>
              <a:t>DWBP last call </a:t>
            </a:r>
            <a:r>
              <a:rPr lang="en-US" sz="2000" b="1" dirty="0" smtClean="0">
                <a:latin typeface="+mj-lt"/>
                <a:ea typeface="Helvetica" charset="0"/>
                <a:cs typeface="Helvetica" charset="0"/>
              </a:rPr>
              <a:t>for review</a:t>
            </a:r>
            <a:endParaRPr lang="en-US" sz="2000" b="1" dirty="0" smtClean="0">
              <a:latin typeface="+mj-lt"/>
              <a:ea typeface="Helvetica" charset="0"/>
              <a:cs typeface="Helvetica" charset="0"/>
            </a:endParaRPr>
          </a:p>
          <a:p>
            <a:r>
              <a:rPr lang="en-US" dirty="0" smtClean="0">
                <a:latin typeface="+mj-lt"/>
                <a:ea typeface="Helvetica" charset="0"/>
                <a:cs typeface="Helvetica" charset="0"/>
              </a:rPr>
              <a:t>broad dissemination of </a:t>
            </a:r>
            <a:r>
              <a:rPr lang="en-US" dirty="0" smtClean="0">
                <a:latin typeface="+mj-lt"/>
                <a:ea typeface="Helvetica" charset="0"/>
                <a:cs typeface="Helvetica" charset="0"/>
              </a:rPr>
              <a:t>DWBP</a:t>
            </a:r>
            <a:r>
              <a:rPr lang="en-US" dirty="0" smtClean="0">
                <a:latin typeface="+mj-lt"/>
                <a:ea typeface="Helvetica" charset="0"/>
                <a:cs typeface="Helvetica" charset="0"/>
              </a:rPr>
              <a:t>, DUV and </a:t>
            </a:r>
            <a:r>
              <a:rPr lang="en-US" dirty="0" smtClean="0">
                <a:latin typeface="+mj-lt"/>
                <a:ea typeface="Helvetica" charset="0"/>
                <a:cs typeface="Helvetica" charset="0"/>
              </a:rPr>
              <a:t>DQV (</a:t>
            </a:r>
            <a:r>
              <a:rPr lang="en-US" dirty="0" smtClean="0">
                <a:latin typeface="+mj-lt"/>
                <a:ea typeface="Helvetica" charset="0"/>
                <a:cs typeface="Helvetica" charset="0"/>
                <a:hlinkClick r:id="rId5"/>
              </a:rPr>
              <a:t>Eng</a:t>
            </a:r>
            <a:r>
              <a:rPr lang="en-US" dirty="0" smtClean="0">
                <a:latin typeface="+mj-lt"/>
                <a:ea typeface="Helvetica" charset="0"/>
                <a:cs typeface="Helvetica" charset="0"/>
              </a:rPr>
              <a:t> and </a:t>
            </a:r>
            <a:r>
              <a:rPr lang="en-US" dirty="0" smtClean="0">
                <a:latin typeface="+mj-lt"/>
                <a:ea typeface="Helvetica" charset="0"/>
                <a:cs typeface="Helvetica" charset="0"/>
                <a:hlinkClick r:id="rId6"/>
              </a:rPr>
              <a:t>Pt-br</a:t>
            </a:r>
            <a:r>
              <a:rPr lang="en-US" dirty="0" smtClean="0">
                <a:latin typeface="+mj-lt"/>
                <a:ea typeface="Helvetica" charset="0"/>
                <a:cs typeface="Helvetica" charset="0"/>
              </a:rPr>
              <a:t>)</a:t>
            </a:r>
            <a:endParaRPr lang="en-US" dirty="0" smtClean="0">
              <a:latin typeface="+mj-lt"/>
              <a:ea typeface="Helvetica" charset="0"/>
              <a:cs typeface="Helvetica" charset="0"/>
            </a:endParaRPr>
          </a:p>
          <a:p>
            <a:r>
              <a:rPr lang="en-US" dirty="0" smtClean="0">
                <a:latin typeface="+mj-lt"/>
                <a:ea typeface="Helvetica" charset="0"/>
                <a:cs typeface="Helvetica" charset="0"/>
              </a:rPr>
              <a:t>(email, twitter, </a:t>
            </a:r>
            <a:r>
              <a:rPr lang="en-US" dirty="0" err="1" smtClean="0">
                <a:latin typeface="+mj-lt"/>
                <a:ea typeface="Helvetica" charset="0"/>
                <a:cs typeface="Helvetica" charset="0"/>
              </a:rPr>
              <a:t>facebook</a:t>
            </a:r>
            <a:r>
              <a:rPr lang="en-US" dirty="0" smtClean="0">
                <a:latin typeface="+mj-lt"/>
                <a:ea typeface="Helvetica" charset="0"/>
                <a:cs typeface="Helvetica" charset="0"/>
              </a:rPr>
              <a:t>…</a:t>
            </a:r>
            <a:r>
              <a:rPr lang="en-US" dirty="0" smtClean="0">
                <a:latin typeface="+mj-lt"/>
                <a:ea typeface="Helvetica" charset="0"/>
                <a:cs typeface="Helvetica" charset="0"/>
              </a:rPr>
              <a:t>)</a:t>
            </a:r>
          </a:p>
          <a:p>
            <a:r>
              <a:rPr lang="en-US" dirty="0" smtClean="0">
                <a:latin typeface="+mj-lt"/>
                <a:ea typeface="Helvetica" charset="0"/>
                <a:cs typeface="Helvetica" charset="0"/>
                <a:hlinkClick r:id="rId7"/>
              </a:rPr>
              <a:t>external comments</a:t>
            </a:r>
            <a:endParaRPr lang="en-US" dirty="0" smtClean="0">
              <a:latin typeface="+mj-lt"/>
              <a:ea typeface="Helvetica" charset="0"/>
              <a:cs typeface="Helvetica" charset="0"/>
            </a:endParaRPr>
          </a:p>
        </p:txBody>
      </p:sp>
      <p:sp>
        <p:nvSpPr>
          <p:cNvPr id="32" name="TextBox 31"/>
          <p:cNvSpPr txBox="1"/>
          <p:nvPr/>
        </p:nvSpPr>
        <p:spPr>
          <a:xfrm>
            <a:off x="6357773" y="5211983"/>
            <a:ext cx="3001186" cy="400110"/>
          </a:xfrm>
          <a:prstGeom prst="rect">
            <a:avLst/>
          </a:prstGeom>
          <a:noFill/>
        </p:spPr>
        <p:txBody>
          <a:bodyPr wrap="square" rtlCol="0">
            <a:spAutoFit/>
          </a:bodyPr>
          <a:lstStyle/>
          <a:p>
            <a:r>
              <a:rPr lang="en-US" sz="2000" b="1" dirty="0" smtClean="0">
                <a:latin typeface="+mj-lt"/>
                <a:ea typeface="Helvetica" charset="0"/>
                <a:cs typeface="Helvetica" charset="0"/>
                <a:hlinkClick r:id="rId8"/>
              </a:rPr>
              <a:t>DWBP implementation</a:t>
            </a:r>
            <a:endParaRPr lang="en-US" sz="2000" b="1" dirty="0" smtClean="0">
              <a:latin typeface="+mj-lt"/>
              <a:ea typeface="Helvetica" charset="0"/>
              <a:cs typeface="Helvetica" charset="0"/>
            </a:endParaRPr>
          </a:p>
        </p:txBody>
      </p:sp>
      <p:sp>
        <p:nvSpPr>
          <p:cNvPr id="39" name="Oval 38"/>
          <p:cNvSpPr/>
          <p:nvPr/>
        </p:nvSpPr>
        <p:spPr>
          <a:xfrm>
            <a:off x="322270" y="3335555"/>
            <a:ext cx="653716" cy="653716"/>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00787"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3</a:t>
            </a:r>
            <a:endParaRPr lang="en-US" sz="2000" dirty="0">
              <a:solidFill>
                <a:schemeClr val="tx1"/>
              </a:solidFill>
            </a:endParaRPr>
          </a:p>
        </p:txBody>
      </p:sp>
      <p:cxnSp>
        <p:nvCxnSpPr>
          <p:cNvPr id="35" name="Straight Connector 34"/>
          <p:cNvCxnSpPr/>
          <p:nvPr/>
        </p:nvCxnSpPr>
        <p:spPr>
          <a:xfrm>
            <a:off x="652453" y="1524000"/>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53560" y="3977892"/>
            <a:ext cx="784190" cy="646331"/>
          </a:xfrm>
          <a:prstGeom prst="rect">
            <a:avLst/>
          </a:prstGeom>
          <a:noFill/>
        </p:spPr>
        <p:txBody>
          <a:bodyPr wrap="none" rtlCol="0">
            <a:spAutoFit/>
          </a:bodyPr>
          <a:lstStyle/>
          <a:p>
            <a:pPr algn="ctr"/>
            <a:r>
              <a:rPr lang="en-US" b="1" dirty="0" smtClean="0">
                <a:solidFill>
                  <a:schemeClr val="bg2">
                    <a:lumMod val="50000"/>
                  </a:schemeClr>
                </a:solidFill>
                <a:latin typeface="+mj-lt"/>
              </a:rPr>
              <a:t>March</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49" name="Oval 48"/>
          <p:cNvSpPr/>
          <p:nvPr/>
        </p:nvSpPr>
        <p:spPr>
          <a:xfrm>
            <a:off x="4079051" y="3335555"/>
            <a:ext cx="653716" cy="653716"/>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157568"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5</a:t>
            </a:r>
            <a:endParaRPr lang="en-US" sz="2000" dirty="0">
              <a:solidFill>
                <a:schemeClr val="tx1"/>
              </a:solidFill>
            </a:endParaRPr>
          </a:p>
        </p:txBody>
      </p:sp>
      <p:cxnSp>
        <p:nvCxnSpPr>
          <p:cNvPr id="51" name="Straight Connector 50"/>
          <p:cNvCxnSpPr/>
          <p:nvPr/>
        </p:nvCxnSpPr>
        <p:spPr>
          <a:xfrm>
            <a:off x="4409234" y="1524000"/>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4156274" y="3977892"/>
            <a:ext cx="652743" cy="646331"/>
          </a:xfrm>
          <a:prstGeom prst="rect">
            <a:avLst/>
          </a:prstGeom>
          <a:noFill/>
        </p:spPr>
        <p:txBody>
          <a:bodyPr wrap="none" rtlCol="0">
            <a:spAutoFit/>
          </a:bodyPr>
          <a:lstStyle/>
          <a:p>
            <a:pPr algn="ctr"/>
            <a:r>
              <a:rPr lang="en-US" b="1" dirty="0" smtClean="0">
                <a:solidFill>
                  <a:schemeClr val="bg2">
                    <a:lumMod val="50000"/>
                  </a:schemeClr>
                </a:solidFill>
                <a:latin typeface="+mj-lt"/>
              </a:rPr>
              <a:t>May</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22" name="Oval 21"/>
          <p:cNvSpPr/>
          <p:nvPr/>
        </p:nvSpPr>
        <p:spPr>
          <a:xfrm>
            <a:off x="8120275" y="3379180"/>
            <a:ext cx="497675" cy="507460"/>
          </a:xfrm>
          <a:prstGeom prst="ellipse">
            <a:avLst/>
          </a:prstGeom>
          <a:solidFill>
            <a:srgbClr val="00B05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smtClean="0"/>
              <a:t>02</a:t>
            </a:r>
            <a:endParaRPr lang="en-US" sz="2000" dirty="0"/>
          </a:p>
        </p:txBody>
      </p:sp>
      <p:sp>
        <p:nvSpPr>
          <p:cNvPr id="55" name="Oval 54"/>
          <p:cNvSpPr/>
          <p:nvPr/>
        </p:nvSpPr>
        <p:spPr>
          <a:xfrm>
            <a:off x="8036038" y="3335555"/>
            <a:ext cx="653716" cy="653716"/>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8114555"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a:solidFill>
                  <a:schemeClr val="tx1"/>
                </a:solidFill>
              </a:rPr>
              <a:t>8</a:t>
            </a:r>
            <a:endParaRPr lang="en-US" sz="2000" dirty="0">
              <a:solidFill>
                <a:schemeClr val="tx1"/>
              </a:solidFill>
            </a:endParaRPr>
          </a:p>
        </p:txBody>
      </p:sp>
      <p:cxnSp>
        <p:nvCxnSpPr>
          <p:cNvPr id="57" name="Straight Connector 56"/>
          <p:cNvCxnSpPr/>
          <p:nvPr/>
        </p:nvCxnSpPr>
        <p:spPr>
          <a:xfrm>
            <a:off x="8366221" y="1524000"/>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rot="10800000">
            <a:off x="2237962" y="3335555"/>
            <a:ext cx="653716" cy="653716"/>
          </a:xfrm>
          <a:prstGeom prst="ellipse">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316479"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5</a:t>
            </a:r>
            <a:endParaRPr lang="en-US" sz="2000" dirty="0">
              <a:solidFill>
                <a:schemeClr val="tx1"/>
              </a:solidFill>
            </a:endParaRPr>
          </a:p>
        </p:txBody>
      </p:sp>
      <p:cxnSp>
        <p:nvCxnSpPr>
          <p:cNvPr id="62" name="Straight Connector 61"/>
          <p:cNvCxnSpPr/>
          <p:nvPr/>
        </p:nvCxnSpPr>
        <p:spPr>
          <a:xfrm rot="10800000">
            <a:off x="2561495" y="3945653"/>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241922" y="2732687"/>
            <a:ext cx="652743" cy="646331"/>
          </a:xfrm>
          <a:prstGeom prst="rect">
            <a:avLst/>
          </a:prstGeom>
          <a:noFill/>
        </p:spPr>
        <p:txBody>
          <a:bodyPr wrap="none" rtlCol="0">
            <a:spAutoFit/>
          </a:bodyPr>
          <a:lstStyle/>
          <a:p>
            <a:pPr algn="ctr"/>
            <a:r>
              <a:rPr lang="en-US" b="1" dirty="0" smtClean="0">
                <a:solidFill>
                  <a:schemeClr val="bg2">
                    <a:lumMod val="50000"/>
                  </a:schemeClr>
                </a:solidFill>
                <a:latin typeface="+mj-lt"/>
              </a:rPr>
              <a:t>May</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65" name="Oval 64"/>
          <p:cNvSpPr/>
          <p:nvPr/>
        </p:nvSpPr>
        <p:spPr>
          <a:xfrm rot="10800000">
            <a:off x="6035164" y="3335555"/>
            <a:ext cx="653716" cy="653716"/>
          </a:xfrm>
          <a:prstGeom prst="ellipse">
            <a:avLst/>
          </a:prstGeom>
          <a:solidFill>
            <a:schemeClr val="accent5"/>
          </a:solidFill>
          <a:ln>
            <a:solidFill>
              <a:schemeClr val="accent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113681"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7</a:t>
            </a:r>
            <a:endParaRPr lang="en-US" sz="2000" dirty="0">
              <a:solidFill>
                <a:schemeClr val="tx1"/>
              </a:solidFill>
            </a:endParaRPr>
          </a:p>
        </p:txBody>
      </p:sp>
      <p:cxnSp>
        <p:nvCxnSpPr>
          <p:cNvPr id="67" name="Straight Connector 66"/>
          <p:cNvCxnSpPr/>
          <p:nvPr/>
        </p:nvCxnSpPr>
        <p:spPr>
          <a:xfrm rot="10800000">
            <a:off x="6358697" y="3945653"/>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039124" y="2732687"/>
            <a:ext cx="652743" cy="646331"/>
          </a:xfrm>
          <a:prstGeom prst="rect">
            <a:avLst/>
          </a:prstGeom>
          <a:noFill/>
        </p:spPr>
        <p:txBody>
          <a:bodyPr wrap="none" rtlCol="0">
            <a:spAutoFit/>
          </a:bodyPr>
          <a:lstStyle/>
          <a:p>
            <a:pPr algn="ctr"/>
            <a:r>
              <a:rPr lang="en-US" b="1" dirty="0" smtClean="0">
                <a:solidFill>
                  <a:schemeClr val="bg2">
                    <a:lumMod val="50000"/>
                  </a:schemeClr>
                </a:solidFill>
                <a:latin typeface="+mj-lt"/>
              </a:rPr>
              <a:t>July</a:t>
            </a:r>
            <a:endParaRPr lang="en-US" b="1" dirty="0">
              <a:solidFill>
                <a:schemeClr val="bg2">
                  <a:lumMod val="50000"/>
                </a:schemeClr>
              </a:solidFill>
              <a:latin typeface="+mj-lt"/>
            </a:endParaRP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23" name="Oval 22"/>
          <p:cNvSpPr/>
          <p:nvPr/>
        </p:nvSpPr>
        <p:spPr>
          <a:xfrm>
            <a:off x="10016117" y="3472991"/>
            <a:ext cx="497675" cy="507460"/>
          </a:xfrm>
          <a:prstGeom prst="ellipse">
            <a:avLst/>
          </a:prstGeom>
          <a:solidFill>
            <a:srgbClr val="00B05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en-US" sz="2000" dirty="0"/>
              <a:t>02</a:t>
            </a:r>
          </a:p>
        </p:txBody>
      </p:sp>
      <p:sp>
        <p:nvSpPr>
          <p:cNvPr id="70" name="Oval 69"/>
          <p:cNvSpPr/>
          <p:nvPr/>
        </p:nvSpPr>
        <p:spPr>
          <a:xfrm rot="10800000">
            <a:off x="9954967" y="3335556"/>
            <a:ext cx="653716" cy="653716"/>
          </a:xfrm>
          <a:prstGeom prst="ellipse">
            <a:avLst/>
          </a:prstGeom>
          <a:solidFill>
            <a:schemeClr val="accent5"/>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0033484" y="3408683"/>
            <a:ext cx="496682" cy="507460"/>
          </a:xfrm>
          <a:prstGeom prst="ellipse">
            <a:avLst/>
          </a:prstGeom>
          <a:solidFill>
            <a:schemeClr val="bg1"/>
          </a:solidFill>
          <a:ln>
            <a:solidFill>
              <a:schemeClr val="tx1">
                <a:lumMod val="50000"/>
                <a:lumOff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US" sz="2400" dirty="0" smtClean="0">
                <a:solidFill>
                  <a:schemeClr val="tx1"/>
                </a:solidFill>
              </a:rPr>
              <a:t>8</a:t>
            </a:r>
            <a:endParaRPr lang="en-US" sz="2000" dirty="0">
              <a:solidFill>
                <a:schemeClr val="tx1"/>
              </a:solidFill>
            </a:endParaRPr>
          </a:p>
        </p:txBody>
      </p:sp>
      <p:cxnSp>
        <p:nvCxnSpPr>
          <p:cNvPr id="72" name="Straight Connector 71"/>
          <p:cNvCxnSpPr/>
          <p:nvPr/>
        </p:nvCxnSpPr>
        <p:spPr>
          <a:xfrm rot="10800000">
            <a:off x="10278500" y="3945653"/>
            <a:ext cx="0" cy="1855173"/>
          </a:xfrm>
          <a:prstGeom prst="line">
            <a:avLst/>
          </a:prstGeom>
          <a:ln w="38100">
            <a:solidFill>
              <a:schemeClr val="accent5"/>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7997363" y="4032896"/>
            <a:ext cx="826316" cy="646331"/>
          </a:xfrm>
          <a:prstGeom prst="rect">
            <a:avLst/>
          </a:prstGeom>
          <a:noFill/>
        </p:spPr>
        <p:txBody>
          <a:bodyPr wrap="none" rtlCol="0">
            <a:spAutoFit/>
          </a:bodyPr>
          <a:lstStyle/>
          <a:p>
            <a:pPr algn="ctr"/>
            <a:r>
              <a:rPr lang="en-US" b="1" dirty="0" smtClean="0">
                <a:solidFill>
                  <a:schemeClr val="bg2">
                    <a:lumMod val="50000"/>
                  </a:schemeClr>
                </a:solidFill>
                <a:latin typeface="+mj-lt"/>
              </a:rPr>
              <a:t>August</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2" name="TextBox 1"/>
          <p:cNvSpPr txBox="1"/>
          <p:nvPr/>
        </p:nvSpPr>
        <p:spPr>
          <a:xfrm>
            <a:off x="11646568" y="-160421"/>
            <a:ext cx="184731" cy="369332"/>
          </a:xfrm>
          <a:prstGeom prst="rect">
            <a:avLst/>
          </a:prstGeom>
          <a:noFill/>
        </p:spPr>
        <p:txBody>
          <a:bodyPr wrap="none" rtlCol="0">
            <a:spAutoFit/>
          </a:bodyPr>
          <a:lstStyle/>
          <a:p>
            <a:endParaRPr lang="en-US" dirty="0"/>
          </a:p>
        </p:txBody>
      </p:sp>
      <p:sp>
        <p:nvSpPr>
          <p:cNvPr id="41" name="TextBox 40"/>
          <p:cNvSpPr txBox="1"/>
          <p:nvPr/>
        </p:nvSpPr>
        <p:spPr>
          <a:xfrm>
            <a:off x="9865343" y="2661156"/>
            <a:ext cx="826316" cy="646331"/>
          </a:xfrm>
          <a:prstGeom prst="rect">
            <a:avLst/>
          </a:prstGeom>
          <a:noFill/>
        </p:spPr>
        <p:txBody>
          <a:bodyPr wrap="none" rtlCol="0">
            <a:spAutoFit/>
          </a:bodyPr>
          <a:lstStyle/>
          <a:p>
            <a:pPr algn="ctr"/>
            <a:r>
              <a:rPr lang="en-US" b="1" dirty="0" smtClean="0">
                <a:solidFill>
                  <a:schemeClr val="bg2">
                    <a:lumMod val="50000"/>
                  </a:schemeClr>
                </a:solidFill>
                <a:latin typeface="+mj-lt"/>
              </a:rPr>
              <a:t>August</a:t>
            </a:r>
          </a:p>
          <a:p>
            <a:pPr algn="ctr"/>
            <a:r>
              <a:rPr lang="en-US" b="1" dirty="0" smtClean="0">
                <a:solidFill>
                  <a:schemeClr val="bg2">
                    <a:lumMod val="50000"/>
                  </a:schemeClr>
                </a:solidFill>
                <a:latin typeface="+mj-lt"/>
              </a:rPr>
              <a:t>2016</a:t>
            </a:r>
            <a:endParaRPr lang="en-US" b="1" dirty="0">
              <a:solidFill>
                <a:schemeClr val="bg2">
                  <a:lumMod val="50000"/>
                </a:schemeClr>
              </a:solidFill>
              <a:latin typeface="+mj-lt"/>
            </a:endParaRPr>
          </a:p>
        </p:txBody>
      </p:sp>
      <p:sp>
        <p:nvSpPr>
          <p:cNvPr id="42" name="TextBox 41"/>
          <p:cNvSpPr txBox="1"/>
          <p:nvPr/>
        </p:nvSpPr>
        <p:spPr>
          <a:xfrm>
            <a:off x="10283351" y="5071783"/>
            <a:ext cx="1933152" cy="707886"/>
          </a:xfrm>
          <a:prstGeom prst="rect">
            <a:avLst/>
          </a:prstGeom>
          <a:noFill/>
        </p:spPr>
        <p:txBody>
          <a:bodyPr wrap="square" rtlCol="0">
            <a:spAutoFit/>
          </a:bodyPr>
          <a:lstStyle/>
          <a:p>
            <a:r>
              <a:rPr lang="en-US" sz="2000" b="1" dirty="0" smtClean="0">
                <a:latin typeface="+mj-lt"/>
                <a:ea typeface="Helvetica" charset="0"/>
                <a:cs typeface="Helvetica" charset="0"/>
              </a:rPr>
              <a:t>DWBP CR Transition Call</a:t>
            </a:r>
            <a:endParaRPr lang="en-US" dirty="0">
              <a:latin typeface="+mj-lt"/>
              <a:ea typeface="Helvetica" charset="0"/>
              <a:cs typeface="Helvetica" charset="0"/>
            </a:endParaRPr>
          </a:p>
        </p:txBody>
      </p:sp>
      <p:sp>
        <p:nvSpPr>
          <p:cNvPr id="43" name="TextBox 42"/>
          <p:cNvSpPr txBox="1"/>
          <p:nvPr/>
        </p:nvSpPr>
        <p:spPr>
          <a:xfrm>
            <a:off x="8312313" y="1361109"/>
            <a:ext cx="4217574" cy="1231106"/>
          </a:xfrm>
          <a:prstGeom prst="rect">
            <a:avLst/>
          </a:prstGeom>
          <a:noFill/>
        </p:spPr>
        <p:txBody>
          <a:bodyPr wrap="square" rtlCol="0">
            <a:spAutoFit/>
          </a:bodyPr>
          <a:lstStyle/>
          <a:p>
            <a:r>
              <a:rPr lang="en-US" sz="2000" b="1" dirty="0" smtClean="0">
                <a:latin typeface="+mj-lt"/>
                <a:ea typeface="Helvetica" charset="0"/>
                <a:cs typeface="Helvetica" charset="0"/>
              </a:rPr>
              <a:t>DWBP final updates</a:t>
            </a:r>
          </a:p>
          <a:p>
            <a:r>
              <a:rPr lang="en-US" dirty="0" smtClean="0">
                <a:latin typeface="+mj-lt"/>
                <a:ea typeface="Helvetica" charset="0"/>
                <a:cs typeface="Helvetica" charset="0"/>
                <a:hlinkClick r:id="rId7"/>
              </a:rPr>
              <a:t>all </a:t>
            </a:r>
            <a:r>
              <a:rPr lang="en-US" dirty="0">
                <a:latin typeface="+mj-lt"/>
                <a:ea typeface="Helvetica" charset="0"/>
                <a:cs typeface="Helvetica" charset="0"/>
                <a:hlinkClick r:id="rId7"/>
              </a:rPr>
              <a:t>comments were discussed </a:t>
            </a:r>
            <a:r>
              <a:rPr lang="en-US" dirty="0" smtClean="0">
                <a:latin typeface="+mj-lt"/>
                <a:ea typeface="Helvetica" charset="0"/>
                <a:cs typeface="Helvetica" charset="0"/>
                <a:hlinkClick r:id="rId7"/>
              </a:rPr>
              <a:t>and </a:t>
            </a:r>
            <a:r>
              <a:rPr lang="en-US" dirty="0">
                <a:latin typeface="+mj-lt"/>
                <a:ea typeface="Helvetica" charset="0"/>
                <a:cs typeface="Helvetica" charset="0"/>
                <a:hlinkClick r:id="rId7"/>
              </a:rPr>
              <a:t>the </a:t>
            </a:r>
            <a:r>
              <a:rPr lang="en-US" dirty="0" smtClean="0">
                <a:latin typeface="+mj-lt"/>
                <a:ea typeface="Helvetica" charset="0"/>
                <a:cs typeface="Helvetica" charset="0"/>
                <a:hlinkClick r:id="rId7"/>
              </a:rPr>
              <a:t>resolutions were reported to the commenters</a:t>
            </a:r>
            <a:r>
              <a:rPr lang="en-US" dirty="0">
                <a:latin typeface="+mj-lt"/>
                <a:ea typeface="Helvetica" charset="0"/>
                <a:cs typeface="Helvetica" charset="0"/>
              </a:rPr>
              <a:t> </a:t>
            </a:r>
            <a:r>
              <a:rPr lang="en-US" dirty="0" smtClean="0">
                <a:latin typeface="+mj-lt"/>
                <a:ea typeface="Helvetica" charset="0"/>
                <a:cs typeface="Helvetica" charset="0"/>
              </a:rPr>
              <a:t>(minor changes)</a:t>
            </a:r>
            <a:endParaRPr lang="en-US" dirty="0">
              <a:latin typeface="+mj-lt"/>
              <a:ea typeface="Helvetica" charset="0"/>
              <a:cs typeface="Helvetica" charset="0"/>
            </a:endParaRPr>
          </a:p>
        </p:txBody>
      </p:sp>
    </p:spTree>
    <p:extLst>
      <p:ext uri="{BB962C8B-B14F-4D97-AF65-F5344CB8AC3E}">
        <p14:creationId xmlns:p14="http://schemas.microsoft.com/office/powerpoint/2010/main" val="100617535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DWBP Editors</a:t>
            </a:r>
            <a:endParaRPr lang="en-US" dirty="0"/>
          </a:p>
        </p:txBody>
      </p:sp>
      <p:sp>
        <p:nvSpPr>
          <p:cNvPr id="4" name="TextBox 3"/>
          <p:cNvSpPr txBox="1"/>
          <p:nvPr/>
        </p:nvSpPr>
        <p:spPr>
          <a:xfrm>
            <a:off x="838200" y="3867944"/>
            <a:ext cx="3595856" cy="1569660"/>
          </a:xfrm>
          <a:prstGeom prst="rect">
            <a:avLst/>
          </a:prstGeom>
          <a:noFill/>
        </p:spPr>
        <p:txBody>
          <a:bodyPr wrap="none" rtlCol="0">
            <a:spAutoFit/>
          </a:bodyPr>
          <a:lstStyle/>
          <a:p>
            <a:r>
              <a:rPr lang="en-US" sz="2400" b="1" dirty="0" smtClean="0">
                <a:latin typeface="+mj-lt"/>
              </a:rPr>
              <a:t>Data Usage Vocabulary</a:t>
            </a:r>
          </a:p>
          <a:p>
            <a:r>
              <a:rPr lang="en-US" sz="2400" dirty="0">
                <a:latin typeface="+mj-lt"/>
              </a:rPr>
              <a:t>Bernadette </a:t>
            </a:r>
            <a:r>
              <a:rPr lang="en-US" sz="2400" dirty="0" err="1" smtClean="0">
                <a:latin typeface="+mj-lt"/>
              </a:rPr>
              <a:t>Lóscio</a:t>
            </a:r>
            <a:endParaRPr lang="en-US" sz="2400" dirty="0" smtClean="0">
              <a:latin typeface="+mj-lt"/>
            </a:endParaRPr>
          </a:p>
          <a:p>
            <a:r>
              <a:rPr lang="en-US" sz="2400" dirty="0" smtClean="0">
                <a:latin typeface="+mj-lt"/>
              </a:rPr>
              <a:t>Eric </a:t>
            </a:r>
            <a:r>
              <a:rPr lang="en-US" sz="2400" dirty="0">
                <a:latin typeface="+mj-lt"/>
              </a:rPr>
              <a:t>G. </a:t>
            </a:r>
            <a:r>
              <a:rPr lang="en-US" sz="2400" dirty="0" smtClean="0">
                <a:latin typeface="+mj-lt"/>
              </a:rPr>
              <a:t>Stephan</a:t>
            </a:r>
          </a:p>
          <a:p>
            <a:r>
              <a:rPr lang="en-US" sz="2400" dirty="0">
                <a:latin typeface="+mj-lt"/>
              </a:rPr>
              <a:t>Bernadette </a:t>
            </a:r>
            <a:r>
              <a:rPr lang="en-US" sz="2400" dirty="0" err="1" smtClean="0">
                <a:latin typeface="+mj-lt"/>
              </a:rPr>
              <a:t>Lóscio</a:t>
            </a:r>
            <a:endParaRPr lang="en-US" sz="2400" dirty="0">
              <a:latin typeface="+mj-lt"/>
            </a:endParaRPr>
          </a:p>
        </p:txBody>
      </p:sp>
      <p:sp>
        <p:nvSpPr>
          <p:cNvPr id="5" name="TextBox 4"/>
          <p:cNvSpPr txBox="1"/>
          <p:nvPr/>
        </p:nvSpPr>
        <p:spPr>
          <a:xfrm>
            <a:off x="5715000" y="2033588"/>
            <a:ext cx="4797107" cy="1938992"/>
          </a:xfrm>
          <a:prstGeom prst="rect">
            <a:avLst/>
          </a:prstGeom>
          <a:noFill/>
        </p:spPr>
        <p:txBody>
          <a:bodyPr wrap="none" rtlCol="0">
            <a:spAutoFit/>
          </a:bodyPr>
          <a:lstStyle/>
          <a:p>
            <a:r>
              <a:rPr lang="en-US" sz="2400" b="1" dirty="0" smtClean="0">
                <a:latin typeface="+mj-lt"/>
              </a:rPr>
              <a:t>Data on the Web Best Practices </a:t>
            </a:r>
          </a:p>
          <a:p>
            <a:r>
              <a:rPr lang="en-US" sz="2400" dirty="0" smtClean="0">
                <a:latin typeface="+mj-lt"/>
              </a:rPr>
              <a:t>Bernadette </a:t>
            </a:r>
            <a:r>
              <a:rPr lang="en-US" sz="2400" dirty="0" err="1" smtClean="0">
                <a:latin typeface="+mj-lt"/>
              </a:rPr>
              <a:t>Lóscio</a:t>
            </a:r>
            <a:endParaRPr lang="en-US" sz="2400" dirty="0" smtClean="0">
              <a:latin typeface="+mj-lt"/>
            </a:endParaRPr>
          </a:p>
          <a:p>
            <a:r>
              <a:rPr lang="en-US" sz="2400" dirty="0" smtClean="0">
                <a:latin typeface="+mj-lt"/>
              </a:rPr>
              <a:t>Caroline </a:t>
            </a:r>
            <a:r>
              <a:rPr lang="en-US" sz="2400" dirty="0" err="1" smtClean="0">
                <a:latin typeface="+mj-lt"/>
              </a:rPr>
              <a:t>Burle</a:t>
            </a:r>
            <a:endParaRPr lang="en-US" sz="2400" dirty="0">
              <a:latin typeface="+mj-lt"/>
            </a:endParaRPr>
          </a:p>
          <a:p>
            <a:r>
              <a:rPr lang="en-US" sz="2400" dirty="0" smtClean="0">
                <a:latin typeface="+mj-lt"/>
              </a:rPr>
              <a:t>Newton </a:t>
            </a:r>
            <a:r>
              <a:rPr lang="en-US" sz="2400" dirty="0" err="1" smtClean="0">
                <a:latin typeface="+mj-lt"/>
              </a:rPr>
              <a:t>Calegari</a:t>
            </a:r>
            <a:endParaRPr lang="en-US" sz="2400" dirty="0">
              <a:latin typeface="+mj-lt"/>
            </a:endParaRPr>
          </a:p>
          <a:p>
            <a:endParaRPr lang="en-US" sz="2400" dirty="0">
              <a:latin typeface="+mj-lt"/>
            </a:endParaRPr>
          </a:p>
        </p:txBody>
      </p:sp>
      <p:sp>
        <p:nvSpPr>
          <p:cNvPr id="6" name="TextBox 5"/>
          <p:cNvSpPr txBox="1"/>
          <p:nvPr/>
        </p:nvSpPr>
        <p:spPr>
          <a:xfrm>
            <a:off x="846324" y="2033588"/>
            <a:ext cx="4868676" cy="1938992"/>
          </a:xfrm>
          <a:prstGeom prst="rect">
            <a:avLst/>
          </a:prstGeom>
          <a:noFill/>
        </p:spPr>
        <p:txBody>
          <a:bodyPr wrap="square" rtlCol="0">
            <a:spAutoFit/>
          </a:bodyPr>
          <a:lstStyle/>
          <a:p>
            <a:r>
              <a:rPr lang="en-US" sz="2400" b="1" dirty="0" smtClean="0">
                <a:latin typeface="+mj-lt"/>
              </a:rPr>
              <a:t>Use </a:t>
            </a:r>
            <a:r>
              <a:rPr lang="en-US" sz="2400" b="1" dirty="0">
                <a:latin typeface="+mj-lt"/>
              </a:rPr>
              <a:t>Cases &amp; </a:t>
            </a:r>
            <a:r>
              <a:rPr lang="en-US" sz="2400" b="1" dirty="0" smtClean="0">
                <a:latin typeface="+mj-lt"/>
              </a:rPr>
              <a:t>Requirements</a:t>
            </a:r>
          </a:p>
          <a:p>
            <a:r>
              <a:rPr lang="en-US" sz="2400" dirty="0">
                <a:latin typeface="+mj-lt"/>
              </a:rPr>
              <a:t>Bernadette </a:t>
            </a:r>
            <a:r>
              <a:rPr lang="en-US" sz="2400" dirty="0" err="1" smtClean="0">
                <a:latin typeface="+mj-lt"/>
              </a:rPr>
              <a:t>Lóscio</a:t>
            </a:r>
            <a:endParaRPr lang="en-US" sz="2400" dirty="0" smtClean="0">
              <a:latin typeface="+mj-lt"/>
            </a:endParaRPr>
          </a:p>
          <a:p>
            <a:r>
              <a:rPr lang="en-US" sz="2400" dirty="0" smtClean="0">
                <a:latin typeface="+mj-lt"/>
              </a:rPr>
              <a:t>Phil Archer</a:t>
            </a:r>
          </a:p>
          <a:p>
            <a:r>
              <a:rPr lang="en-US" sz="2400" dirty="0">
                <a:latin typeface="+mj-lt"/>
              </a:rPr>
              <a:t>Deirdre </a:t>
            </a:r>
            <a:r>
              <a:rPr lang="en-US" sz="2400" dirty="0" smtClean="0">
                <a:latin typeface="+mj-lt"/>
              </a:rPr>
              <a:t>Lee</a:t>
            </a:r>
            <a:endParaRPr lang="en-US" sz="2400" dirty="0">
              <a:latin typeface="+mj-lt"/>
            </a:endParaRPr>
          </a:p>
          <a:p>
            <a:endParaRPr lang="en-US" sz="2400" dirty="0">
              <a:latin typeface="+mj-lt"/>
            </a:endParaRPr>
          </a:p>
        </p:txBody>
      </p:sp>
      <p:sp>
        <p:nvSpPr>
          <p:cNvPr id="8" name="TextBox 7"/>
          <p:cNvSpPr txBox="1"/>
          <p:nvPr/>
        </p:nvSpPr>
        <p:spPr>
          <a:xfrm>
            <a:off x="5715000" y="3867944"/>
            <a:ext cx="3724096" cy="1569660"/>
          </a:xfrm>
          <a:prstGeom prst="rect">
            <a:avLst/>
          </a:prstGeom>
          <a:noFill/>
        </p:spPr>
        <p:txBody>
          <a:bodyPr wrap="none" rtlCol="0">
            <a:spAutoFit/>
          </a:bodyPr>
          <a:lstStyle/>
          <a:p>
            <a:r>
              <a:rPr lang="en-US" sz="2400" b="1" dirty="0" smtClean="0">
                <a:latin typeface="+mj-lt"/>
              </a:rPr>
              <a:t>Data Quality Vocabulary</a:t>
            </a:r>
            <a:endParaRPr lang="en-US" sz="2400" b="1" dirty="0" smtClean="0">
              <a:latin typeface="+mj-lt"/>
            </a:endParaRPr>
          </a:p>
          <a:p>
            <a:r>
              <a:rPr lang="en-US" sz="2400" dirty="0">
                <a:latin typeface="+mj-lt"/>
              </a:rPr>
              <a:t>Antoine Isaac</a:t>
            </a:r>
          </a:p>
          <a:p>
            <a:r>
              <a:rPr lang="en-US" sz="2400" dirty="0">
                <a:latin typeface="+mj-lt"/>
              </a:rPr>
              <a:t>Riccardo </a:t>
            </a:r>
            <a:r>
              <a:rPr lang="en-US" sz="2400" dirty="0" err="1">
                <a:latin typeface="+mj-lt"/>
              </a:rPr>
              <a:t>Albertoni</a:t>
            </a:r>
            <a:endParaRPr lang="en-US" sz="2400" dirty="0">
              <a:latin typeface="+mj-lt"/>
            </a:endParaRPr>
          </a:p>
          <a:p>
            <a:endParaRPr lang="en-US" sz="2400" dirty="0">
              <a:latin typeface="+mj-lt"/>
            </a:endParaRPr>
          </a:p>
        </p:txBody>
      </p:sp>
      <p:sp>
        <p:nvSpPr>
          <p:cNvPr id="9" name="TextBox 8"/>
          <p:cNvSpPr txBox="1"/>
          <p:nvPr/>
        </p:nvSpPr>
        <p:spPr>
          <a:xfrm>
            <a:off x="1317625" y="4460875"/>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80091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0500"/>
            <a:ext cx="10515600" cy="1325563"/>
          </a:xfrm>
        </p:spPr>
        <p:txBody>
          <a:bodyPr/>
          <a:lstStyle/>
          <a:p>
            <a:r>
              <a:rPr lang="en-US" dirty="0" smtClean="0"/>
              <a:t>Acknowledgements</a:t>
            </a:r>
            <a:endParaRPr lang="en-US" dirty="0"/>
          </a:p>
        </p:txBody>
      </p:sp>
      <p:sp>
        <p:nvSpPr>
          <p:cNvPr id="3" name="Content Placeholder 2"/>
          <p:cNvSpPr>
            <a:spLocks noGrp="1"/>
          </p:cNvSpPr>
          <p:nvPr>
            <p:ph idx="1"/>
          </p:nvPr>
        </p:nvSpPr>
        <p:spPr>
          <a:xfrm>
            <a:off x="838200" y="960438"/>
            <a:ext cx="10515600" cy="4351338"/>
          </a:xfrm>
        </p:spPr>
        <p:txBody>
          <a:bodyPr>
            <a:noAutofit/>
          </a:bodyPr>
          <a:lstStyle/>
          <a:p>
            <a:pPr marL="0" indent="0">
              <a:buNone/>
            </a:pPr>
            <a:r>
              <a:rPr lang="en-US" sz="2400" dirty="0"/>
              <a:t>The editors gratefully acknowledge the contributions made to this document by all members of the working group. Especially Annette Greiner's great effort and the contributions received from Antoine Isaac, Eric Stephan and Phil Archer.</a:t>
            </a:r>
          </a:p>
          <a:p>
            <a:pPr marL="0" indent="0">
              <a:buNone/>
            </a:pPr>
            <a:r>
              <a:rPr lang="en-US" sz="2400" dirty="0"/>
              <a:t>This document has benefited from inputs from many members of the Spatial Data on the Web Working Group. Specific thanks are due to Andrea </a:t>
            </a:r>
            <a:r>
              <a:rPr lang="en-US" sz="2400" dirty="0" err="1"/>
              <a:t>Perego</a:t>
            </a:r>
            <a:r>
              <a:rPr lang="en-US" sz="2400" dirty="0"/>
              <a:t>, Dan </a:t>
            </a:r>
            <a:r>
              <a:rPr lang="en-US" sz="2400" dirty="0" err="1"/>
              <a:t>Brickley</a:t>
            </a:r>
            <a:r>
              <a:rPr lang="en-US" sz="2400" dirty="0"/>
              <a:t>, Linda van den Brink and Jeremy Tandy.</a:t>
            </a:r>
          </a:p>
          <a:p>
            <a:pPr marL="0" indent="0">
              <a:buNone/>
            </a:pPr>
            <a:r>
              <a:rPr lang="en-US" sz="2400" dirty="0"/>
              <a:t>The editors would also like to thank comments received from Adriano Machado, Adriano </a:t>
            </a:r>
            <a:r>
              <a:rPr lang="en-US" sz="2400" dirty="0" err="1"/>
              <a:t>Veloso</a:t>
            </a:r>
            <a:r>
              <a:rPr lang="en-US" sz="2400" dirty="0"/>
              <a:t>, Andreas </a:t>
            </a:r>
            <a:r>
              <a:rPr lang="en-US" sz="2400" dirty="0" err="1"/>
              <a:t>Kuckartz</a:t>
            </a:r>
            <a:r>
              <a:rPr lang="en-US" sz="2400" dirty="0"/>
              <a:t>, Augusto Herrmann, Bart van </a:t>
            </a:r>
            <a:r>
              <a:rPr lang="en-US" sz="2400" dirty="0" err="1"/>
              <a:t>Leeuwen</a:t>
            </a:r>
            <a:r>
              <a:rPr lang="en-US" sz="2400" dirty="0"/>
              <a:t>, Erik Wilde, Giancarlo </a:t>
            </a:r>
            <a:r>
              <a:rPr lang="en-US" sz="2400" dirty="0" err="1"/>
              <a:t>Guizzardi</a:t>
            </a:r>
            <a:r>
              <a:rPr lang="en-US" sz="2400" dirty="0"/>
              <a:t>, Gisele </a:t>
            </a:r>
            <a:r>
              <a:rPr lang="en-US" sz="2400" dirty="0" err="1"/>
              <a:t>Pappa</a:t>
            </a:r>
            <a:r>
              <a:rPr lang="en-US" sz="2400" dirty="0"/>
              <a:t>, Gregg Kellogg, Herbert Van de </a:t>
            </a:r>
            <a:r>
              <a:rPr lang="en-US" sz="2400" dirty="0" err="1"/>
              <a:t>Sompel</a:t>
            </a:r>
            <a:r>
              <a:rPr lang="en-US" sz="2400" dirty="0"/>
              <a:t>, Ivan Herman, Leigh </a:t>
            </a:r>
            <a:r>
              <a:rPr lang="en-US" sz="2400" dirty="0" err="1"/>
              <a:t>Dodds</a:t>
            </a:r>
            <a:r>
              <a:rPr lang="en-US" sz="2400" dirty="0"/>
              <a:t>, Lewis John </a:t>
            </a:r>
            <a:r>
              <a:rPr lang="en-US" sz="2400" dirty="0" err="1"/>
              <a:t>McGibbney</a:t>
            </a:r>
            <a:r>
              <a:rPr lang="en-US" sz="2400" dirty="0"/>
              <a:t>, </a:t>
            </a:r>
            <a:r>
              <a:rPr lang="en-US" sz="2400" dirty="0" err="1"/>
              <a:t>Makx</a:t>
            </a:r>
            <a:r>
              <a:rPr lang="en-US" sz="2400" dirty="0"/>
              <a:t> </a:t>
            </a:r>
            <a:r>
              <a:rPr lang="en-US" sz="2400" dirty="0" err="1"/>
              <a:t>Dekkers</a:t>
            </a:r>
            <a:r>
              <a:rPr lang="en-US" sz="2400" dirty="0"/>
              <a:t>, Manuel Tomas Carrasco-Benitez, </a:t>
            </a:r>
            <a:r>
              <a:rPr lang="en-US" sz="2400" dirty="0" err="1"/>
              <a:t>Maurino</a:t>
            </a:r>
            <a:r>
              <a:rPr lang="en-US" sz="2400" dirty="0"/>
              <a:t> Andrea, Michel </a:t>
            </a:r>
            <a:r>
              <a:rPr lang="en-US" sz="2400" dirty="0" err="1"/>
              <a:t>Dumontier</a:t>
            </a:r>
            <a:r>
              <a:rPr lang="en-US" sz="2400" dirty="0"/>
              <a:t>, </a:t>
            </a:r>
            <a:r>
              <a:rPr lang="en-US" sz="2400" dirty="0" err="1"/>
              <a:t>Nandana</a:t>
            </a:r>
            <a:r>
              <a:rPr lang="en-US" sz="2400" dirty="0"/>
              <a:t> </a:t>
            </a:r>
            <a:r>
              <a:rPr lang="en-US" sz="2400" dirty="0" err="1"/>
              <a:t>Mihindukulasooriya</a:t>
            </a:r>
            <a:r>
              <a:rPr lang="en-US" sz="2400" dirty="0"/>
              <a:t>, </a:t>
            </a:r>
            <a:r>
              <a:rPr lang="en-US" sz="2400" dirty="0" err="1"/>
              <a:t>Nathalia</a:t>
            </a:r>
            <a:r>
              <a:rPr lang="en-US" sz="2400" dirty="0"/>
              <a:t> </a:t>
            </a:r>
            <a:r>
              <a:rPr lang="en-US" sz="2400" dirty="0" err="1"/>
              <a:t>Sautchuk</a:t>
            </a:r>
            <a:r>
              <a:rPr lang="en-US" sz="2400" dirty="0"/>
              <a:t> </a:t>
            </a:r>
            <a:r>
              <a:rPr lang="en-US" sz="2400" dirty="0" err="1"/>
              <a:t>Patrício</a:t>
            </a:r>
            <a:r>
              <a:rPr lang="en-US" sz="2400" dirty="0"/>
              <a:t>, Peter </a:t>
            </a:r>
            <a:r>
              <a:rPr lang="en-US" sz="2400" dirty="0" err="1"/>
              <a:t>Winstanley</a:t>
            </a:r>
            <a:r>
              <a:rPr lang="en-US" sz="2400" dirty="0"/>
              <a:t>, Renato </a:t>
            </a:r>
            <a:r>
              <a:rPr lang="en-US" sz="2400" dirty="0" err="1"/>
              <a:t>Iannella</a:t>
            </a:r>
            <a:r>
              <a:rPr lang="en-US" sz="2400" dirty="0"/>
              <a:t>, Steven Adler, </a:t>
            </a:r>
            <a:r>
              <a:rPr lang="en-US" sz="2400" dirty="0" err="1"/>
              <a:t>Vagner</a:t>
            </a:r>
            <a:r>
              <a:rPr lang="en-US" sz="2400" dirty="0"/>
              <a:t> </a:t>
            </a:r>
            <a:r>
              <a:rPr lang="en-US" sz="2400" dirty="0" err="1"/>
              <a:t>Diniz</a:t>
            </a:r>
            <a:r>
              <a:rPr lang="en-US" sz="2400" dirty="0"/>
              <a:t> and Wagner </a:t>
            </a:r>
            <a:r>
              <a:rPr lang="en-US" sz="2400" dirty="0" err="1"/>
              <a:t>Meira</a:t>
            </a:r>
            <a:r>
              <a:rPr lang="en-US" sz="2400" dirty="0"/>
              <a:t>.</a:t>
            </a:r>
          </a:p>
          <a:p>
            <a:pPr marL="0" indent="0">
              <a:buNone/>
            </a:pPr>
            <a:r>
              <a:rPr lang="en-US" sz="2400" dirty="0"/>
              <a:t>The editors also gratefully acknowledge the chairs of this Working Group: Deirdre Lee, Hadley </a:t>
            </a:r>
            <a:r>
              <a:rPr lang="en-US" sz="2400" dirty="0" err="1"/>
              <a:t>Beeman</a:t>
            </a:r>
            <a:r>
              <a:rPr lang="en-US" sz="2400" dirty="0"/>
              <a:t>, </a:t>
            </a:r>
            <a:r>
              <a:rPr lang="en-US" sz="2400" dirty="0" err="1"/>
              <a:t>Yaso</a:t>
            </a:r>
            <a:r>
              <a:rPr lang="en-US" sz="2400" dirty="0"/>
              <a:t> </a:t>
            </a:r>
            <a:r>
              <a:rPr lang="en-US" sz="2400" dirty="0" err="1"/>
              <a:t>Córdova</a:t>
            </a:r>
            <a:r>
              <a:rPr lang="en-US" sz="2400" dirty="0"/>
              <a:t> and the staff contact Phil Archer.</a:t>
            </a:r>
          </a:p>
          <a:p>
            <a:pPr marL="0" indent="0">
              <a:buNone/>
            </a:pPr>
            <a:endParaRPr lang="en-US" sz="2400" dirty="0"/>
          </a:p>
        </p:txBody>
      </p:sp>
    </p:spTree>
    <p:extLst>
      <p:ext uri="{BB962C8B-B14F-4D97-AF65-F5344CB8AC3E}">
        <p14:creationId xmlns:p14="http://schemas.microsoft.com/office/powerpoint/2010/main" val="4253653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TotalTime>
  <Words>670</Words>
  <Application>Microsoft Macintosh PowerPoint</Application>
  <PresentationFormat>Custom</PresentationFormat>
  <Paragraphs>148</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Data on the Web Best Practices Working Group</vt:lpstr>
      <vt:lpstr>Introduction and Context</vt:lpstr>
      <vt:lpstr>PowerPoint Presentation</vt:lpstr>
      <vt:lpstr>PowerPoint Presentation</vt:lpstr>
      <vt:lpstr>PowerPoint Presentation</vt:lpstr>
      <vt:lpstr>DWBP Editors</vt:lpstr>
      <vt:lpstr>Acknowledgements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Caroline Burle</cp:lastModifiedBy>
  <cp:revision>48</cp:revision>
  <cp:lastPrinted>2016-08-21T18:12:33Z</cp:lastPrinted>
  <dcterms:created xsi:type="dcterms:W3CDTF">2016-08-21T12:30:02Z</dcterms:created>
  <dcterms:modified xsi:type="dcterms:W3CDTF">2016-08-22T14:58:25Z</dcterms:modified>
</cp:coreProperties>
</file>