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611" r:id="rId2"/>
    <p:sldId id="619" r:id="rId3"/>
    <p:sldId id="612" r:id="rId4"/>
    <p:sldId id="614" r:id="rId5"/>
    <p:sldId id="613" r:id="rId6"/>
    <p:sldId id="615" r:id="rId7"/>
    <p:sldId id="616" r:id="rId8"/>
    <p:sldId id="618" r:id="rId9"/>
    <p:sldId id="617" r:id="rId10"/>
  </p:sldIdLst>
  <p:sldSz cx="13004800" cy="9753600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5pPr>
    <a:lvl6pPr marL="2286000" algn="l" defTabSz="457200" rtl="0" eaLnBrk="1" latinLnBrk="0" hangingPunct="1">
      <a:defRPr sz="16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6pPr>
    <a:lvl7pPr marL="2743200" algn="l" defTabSz="457200" rtl="0" eaLnBrk="1" latinLnBrk="0" hangingPunct="1">
      <a:defRPr sz="16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7pPr>
    <a:lvl8pPr marL="3200400" algn="l" defTabSz="457200" rtl="0" eaLnBrk="1" latinLnBrk="0" hangingPunct="1">
      <a:defRPr sz="16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8pPr>
    <a:lvl9pPr marL="3657600" algn="l" defTabSz="457200" rtl="0" eaLnBrk="1" latinLnBrk="0" hangingPunct="1">
      <a:defRPr sz="16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ed Chasen" initials="" lastIdx="11" clrIdx="0"/>
  <p:cmAuthor id="1" name="glushko" initials="rjg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E6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64" autoAdjust="0"/>
    <p:restoredTop sz="68673" autoAdjust="0"/>
  </p:normalViewPr>
  <p:slideViewPr>
    <p:cSldViewPr>
      <p:cViewPr varScale="1">
        <p:scale>
          <a:sx n="43" d="100"/>
          <a:sy n="43" d="100"/>
        </p:scale>
        <p:origin x="-2268" y="-11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136" y="-96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5735" tIns="47867" rIns="95735" bIns="47867" rtlCol="0"/>
          <a:lstStyle>
            <a:lvl1pPr algn="l">
              <a:lnSpc>
                <a:spcPct val="93000"/>
              </a:lnSpc>
              <a:defRPr sz="1300">
                <a:latin typeface="Arial" pitchFamily="34" charset="0"/>
                <a:ea typeface="ヒラギノ角ゴ ProN W3" charset="-128"/>
                <a:cs typeface="+mn-cs"/>
                <a:sym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wrap="square" lIns="95735" tIns="47867" rIns="95735" bIns="47867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defRPr sz="1300"/>
            </a:lvl1pPr>
          </a:lstStyle>
          <a:p>
            <a:fld id="{6BED1E1F-A391-F24C-B072-5A1289B7821B}" type="datetimeFigureOut">
              <a:rPr lang="en-US"/>
              <a:pPr/>
              <a:t>2/11/2013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5735" tIns="47867" rIns="95735" bIns="47867" rtlCol="0" anchor="b"/>
          <a:lstStyle>
            <a:lvl1pPr algn="l">
              <a:lnSpc>
                <a:spcPct val="93000"/>
              </a:lnSpc>
              <a:defRPr sz="1300">
                <a:latin typeface="Arial" pitchFamily="34" charset="0"/>
                <a:ea typeface="ヒラギノ角ゴ ProN W3" charset="-128"/>
                <a:cs typeface="+mn-cs"/>
                <a:sym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wrap="square" lIns="95735" tIns="47867" rIns="95735" bIns="47867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defRPr sz="1300"/>
            </a:lvl1pPr>
          </a:lstStyle>
          <a:p>
            <a:fld id="{5164B928-5B4E-C74D-999C-46BCAC7193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12503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5735" tIns="47867" rIns="95735" bIns="47867" rtlCol="0"/>
          <a:lstStyle>
            <a:lvl1pPr algn="l">
              <a:lnSpc>
                <a:spcPct val="93000"/>
              </a:lnSpc>
              <a:defRPr sz="1300"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wrap="square" lIns="95735" tIns="47867" rIns="95735" bIns="47867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defRPr sz="1300"/>
            </a:lvl1pPr>
          </a:lstStyle>
          <a:p>
            <a:fld id="{218E9A05-90D9-524A-85F0-A9DC82660E2F}" type="datetimeFigureOut">
              <a:rPr lang="en-US"/>
              <a:pPr/>
              <a:t>2/11/2013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2188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35" tIns="47867" rIns="95735" bIns="47867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5735" tIns="47867" rIns="95735" bIns="47867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5735" tIns="47867" rIns="95735" bIns="47867" rtlCol="0" anchor="b"/>
          <a:lstStyle>
            <a:lvl1pPr algn="l">
              <a:lnSpc>
                <a:spcPct val="93000"/>
              </a:lnSpc>
              <a:defRPr sz="1300"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wrap="square" lIns="95735" tIns="47867" rIns="95735" bIns="47867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defRPr sz="1300"/>
            </a:lvl1pPr>
          </a:lstStyle>
          <a:p>
            <a:fld id="{6764FB24-18BF-DF4C-8442-DA4713B697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06790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Calibri" charset="0"/>
              <a:ea typeface="MS PGothic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16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742950" indent="-285750" eaLnBrk="0" hangingPunct="0">
              <a:defRPr sz="16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marL="1143000" indent="-228600" eaLnBrk="0" hangingPunct="0">
              <a:defRPr sz="16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marL="1600200" indent="-228600" eaLnBrk="0" hangingPunct="0">
              <a:defRPr sz="16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marL="2057400" indent="-228600" eaLnBrk="0" hangingPunct="0">
              <a:defRPr sz="16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eaLnBrk="1" hangingPunct="1"/>
            <a:fld id="{0CAA8094-E621-ED4D-8231-9BE788835A02}" type="slidenum">
              <a:rPr lang="en-US" sz="1300"/>
              <a:pPr eaLnBrk="1" hangingPunct="1"/>
              <a:t>1</a:t>
            </a:fld>
            <a:endParaRPr lang="en-US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64FB24-18BF-DF4C-8442-DA4713B697A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64FB24-18BF-DF4C-8442-DA4713B697A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2566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64FB24-18BF-DF4C-8442-DA4713B697A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328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64FB24-18BF-DF4C-8442-DA4713B697A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7919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64FB24-18BF-DF4C-8442-DA4713B697A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24058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64FB24-18BF-DF4C-8442-DA4713B697A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100913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64FB24-18BF-DF4C-8442-DA4713B697A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42764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64FB24-18BF-DF4C-8442-DA4713B697A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462B38-8631-FA41-8B9C-D8880FBFAD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7033111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D6B2D2-EC3C-A147-BCCC-5C04346045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594909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4988" y="122238"/>
            <a:ext cx="2924175" cy="9613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7700" y="122238"/>
            <a:ext cx="8624888" cy="9613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0D2DBD-1C74-D541-A41E-724850A02C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248922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70D5BC-EB15-AB48-BEA4-6C2B8F4566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252453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A88755-1C5F-7D4F-AF32-CD9ED1CCDA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925419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2281238"/>
            <a:ext cx="5773738" cy="7454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3838" y="2281238"/>
            <a:ext cx="5775325" cy="7454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42D9E9-31C2-F846-9994-B171984738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913694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5655FC-58CC-FE42-8C97-9BC0356AD2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288233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AED63E-1550-DF48-88F6-726362AA769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4438278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E709E4-0FB4-C34B-A7EA-7DF6679EE8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891917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E02CBC-48A5-D142-924E-2F1D2C423A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213378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>
              <a:sym typeface="Arial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8DE8F-C442-6D4F-8211-A0B3A53AC6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3473166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47700" y="122238"/>
            <a:ext cx="11701463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rial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7700" y="2281238"/>
            <a:ext cx="11701463" cy="745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rial" charset="0"/>
              </a:rPr>
              <a:t>Click to edit Master text styles</a:t>
            </a:r>
          </a:p>
          <a:p>
            <a:pPr lvl="1"/>
            <a:r>
              <a:rPr lang="en-US">
                <a:sym typeface="Arial" charset="0"/>
              </a:rPr>
              <a:t>Second level</a:t>
            </a:r>
          </a:p>
          <a:p>
            <a:pPr lvl="2"/>
            <a:r>
              <a:rPr lang="en-US">
                <a:sym typeface="Arial" charset="0"/>
              </a:rPr>
              <a:t>Third level</a:t>
            </a:r>
          </a:p>
          <a:p>
            <a:pPr lvl="3"/>
            <a:r>
              <a:rPr lang="en-US">
                <a:sym typeface="Arial" charset="0"/>
              </a:rPr>
              <a:t>Fourth level</a:t>
            </a:r>
          </a:p>
          <a:p>
            <a:pPr lvl="4"/>
            <a:r>
              <a:rPr lang="en-US">
                <a:sym typeface="Arial" charset="0"/>
              </a:rPr>
              <a:t>Fifth level</a:t>
            </a:r>
          </a:p>
        </p:txBody>
      </p:sp>
      <p:sp>
        <p:nvSpPr>
          <p:cNvPr id="2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0741025" y="8883650"/>
            <a:ext cx="190500" cy="1905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  <a:sym typeface="Times New Roman" charset="0"/>
              </a:defRPr>
            </a:lvl1pPr>
          </a:lstStyle>
          <a:p>
            <a:fld id="{516CB667-E196-F045-AB11-56E396492E3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 ftr="0" dt="0"/>
  <p:txStyles>
    <p:titleStyle>
      <a:lvl1pPr algn="ctr" rtl="0" eaLnBrk="0" fontAlgn="base" hangingPunct="0">
        <a:lnSpc>
          <a:spcPct val="93000"/>
        </a:lnSpc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UC Berkeley OS Sign"/>
          <a:ea typeface="+mj-ea"/>
          <a:cs typeface="+mj-cs"/>
          <a:sym typeface="Arial" charset="0"/>
        </a:defRPr>
      </a:lvl1pPr>
      <a:lvl2pPr algn="ctr" rtl="0" eaLnBrk="0" fontAlgn="base" hangingPunct="0">
        <a:lnSpc>
          <a:spcPct val="93000"/>
        </a:lnSpc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UC Berkeley OS Sign" charset="0"/>
          <a:ea typeface="ヒラギノ角ゴ ProN W3" charset="0"/>
          <a:cs typeface="ヒラギノ角ゴ ProN W3" charset="0"/>
          <a:sym typeface="Arial" charset="0"/>
        </a:defRPr>
      </a:lvl2pPr>
      <a:lvl3pPr algn="ctr" rtl="0" eaLnBrk="0" fontAlgn="base" hangingPunct="0">
        <a:lnSpc>
          <a:spcPct val="93000"/>
        </a:lnSpc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UC Berkeley OS Sign" charset="0"/>
          <a:ea typeface="ヒラギノ角ゴ ProN W3" charset="0"/>
          <a:cs typeface="ヒラギノ角ゴ ProN W3" charset="0"/>
          <a:sym typeface="Arial" charset="0"/>
        </a:defRPr>
      </a:lvl3pPr>
      <a:lvl4pPr algn="ctr" rtl="0" eaLnBrk="0" fontAlgn="base" hangingPunct="0">
        <a:lnSpc>
          <a:spcPct val="93000"/>
        </a:lnSpc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UC Berkeley OS Sign" charset="0"/>
          <a:ea typeface="ヒラギノ角ゴ ProN W3" charset="0"/>
          <a:cs typeface="ヒラギノ角ゴ ProN W3" charset="0"/>
          <a:sym typeface="Arial" charset="0"/>
        </a:defRPr>
      </a:lvl4pPr>
      <a:lvl5pPr algn="ctr" rtl="0" eaLnBrk="0" fontAlgn="base" hangingPunct="0">
        <a:lnSpc>
          <a:spcPct val="93000"/>
        </a:lnSpc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UC Berkeley OS Sign" charset="0"/>
          <a:ea typeface="ヒラギノ角ゴ ProN W3" charset="0"/>
          <a:cs typeface="ヒラギノ角ゴ ProN W3" charset="0"/>
          <a:sym typeface="Arial" charset="0"/>
        </a:defRPr>
      </a:lvl5pPr>
      <a:lvl6pPr marL="457200" algn="ctr" rtl="0" fontAlgn="base">
        <a:lnSpc>
          <a:spcPct val="93000"/>
        </a:lnSpc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6pPr>
      <a:lvl7pPr marL="914400" algn="ctr" rtl="0" fontAlgn="base">
        <a:lnSpc>
          <a:spcPct val="93000"/>
        </a:lnSpc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7pPr>
      <a:lvl8pPr marL="1371600" algn="ctr" rtl="0" fontAlgn="base">
        <a:lnSpc>
          <a:spcPct val="93000"/>
        </a:lnSpc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8pPr>
      <a:lvl9pPr marL="1828800" algn="ctr" rtl="0" fontAlgn="base">
        <a:lnSpc>
          <a:spcPct val="93000"/>
        </a:lnSpc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9pPr>
    </p:titleStyle>
    <p:bodyStyle>
      <a:lvl1pPr marL="342900" indent="-342900" algn="l" rtl="0" eaLnBrk="0" fontAlgn="base" hangingPunct="0">
        <a:lnSpc>
          <a:spcPct val="93000"/>
        </a:lnSpc>
        <a:spcBef>
          <a:spcPts val="1800"/>
        </a:spcBef>
        <a:spcAft>
          <a:spcPct val="0"/>
        </a:spcAft>
        <a:defRPr sz="3800">
          <a:solidFill>
            <a:schemeClr val="tx1"/>
          </a:solidFill>
          <a:latin typeface="UC Berkeley OS Sign"/>
          <a:ea typeface="+mn-ea"/>
          <a:cs typeface="+mn-cs"/>
          <a:sym typeface="Arial" charset="0"/>
        </a:defRPr>
      </a:lvl1pPr>
      <a:lvl2pPr marL="584200" indent="-127000" algn="l" rtl="0" eaLnBrk="0" fontAlgn="base" hangingPunct="0">
        <a:lnSpc>
          <a:spcPct val="93000"/>
        </a:lnSpc>
        <a:spcBef>
          <a:spcPts val="1500"/>
        </a:spcBef>
        <a:spcAft>
          <a:spcPct val="0"/>
        </a:spcAft>
        <a:defRPr sz="3200">
          <a:solidFill>
            <a:schemeClr val="tx1"/>
          </a:solidFill>
          <a:latin typeface="UC Berkeley OS Sign"/>
          <a:ea typeface="+mn-ea"/>
          <a:cs typeface="+mn-cs"/>
          <a:sym typeface="Arial" charset="0"/>
        </a:defRPr>
      </a:lvl2pPr>
      <a:lvl3pPr marL="1181100" indent="-266700" algn="l" rtl="0" eaLnBrk="0" fontAlgn="base" hangingPunct="0">
        <a:lnSpc>
          <a:spcPct val="93000"/>
        </a:lnSpc>
        <a:spcBef>
          <a:spcPts val="1100"/>
        </a:spcBef>
        <a:spcAft>
          <a:spcPct val="0"/>
        </a:spcAft>
        <a:defRPr sz="2400">
          <a:solidFill>
            <a:schemeClr val="tx1"/>
          </a:solidFill>
          <a:latin typeface="UC Berkeley OS Sign"/>
          <a:ea typeface="+mn-ea"/>
          <a:cs typeface="+mn-cs"/>
          <a:sym typeface="Arial" charset="0"/>
        </a:defRPr>
      </a:lvl3pPr>
      <a:lvl4pPr marL="1765300" indent="-393700" algn="l" rtl="0" eaLnBrk="0" fontAlgn="base" hangingPunct="0">
        <a:lnSpc>
          <a:spcPct val="93000"/>
        </a:lnSpc>
        <a:spcBef>
          <a:spcPts val="700"/>
        </a:spcBef>
        <a:spcAft>
          <a:spcPct val="0"/>
        </a:spcAft>
        <a:defRPr sz="2200">
          <a:solidFill>
            <a:schemeClr val="tx1"/>
          </a:solidFill>
          <a:latin typeface="UC Berkeley OS Sign"/>
          <a:ea typeface="+mn-ea"/>
          <a:cs typeface="+mn-cs"/>
          <a:sym typeface="Arial" charset="0"/>
        </a:defRPr>
      </a:lvl4pPr>
      <a:lvl5pPr marL="2362200" indent="-533400" algn="l" rtl="0" eaLnBrk="0" fontAlgn="base" hangingPunct="0">
        <a:lnSpc>
          <a:spcPct val="93000"/>
        </a:lnSpc>
        <a:spcBef>
          <a:spcPts val="400"/>
        </a:spcBef>
        <a:spcAft>
          <a:spcPct val="0"/>
        </a:spcAft>
        <a:defRPr sz="2200">
          <a:solidFill>
            <a:schemeClr val="tx1"/>
          </a:solidFill>
          <a:latin typeface="UC Berkeley OS Sign"/>
          <a:ea typeface="+mn-ea"/>
          <a:cs typeface="+mn-cs"/>
          <a:sym typeface="Arial" charset="0"/>
        </a:defRPr>
      </a:lvl5pPr>
      <a:lvl6pPr marL="2819400" algn="l" rtl="0" fontAlgn="base">
        <a:lnSpc>
          <a:spcPct val="93000"/>
        </a:lnSpc>
        <a:spcBef>
          <a:spcPts val="400"/>
        </a:spcBef>
        <a:spcAft>
          <a:spcPct val="0"/>
        </a:spcAft>
        <a:defRPr sz="22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6pPr>
      <a:lvl7pPr marL="3276600" algn="l" rtl="0" fontAlgn="base">
        <a:lnSpc>
          <a:spcPct val="93000"/>
        </a:lnSpc>
        <a:spcBef>
          <a:spcPts val="400"/>
        </a:spcBef>
        <a:spcAft>
          <a:spcPct val="0"/>
        </a:spcAft>
        <a:defRPr sz="22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7pPr>
      <a:lvl8pPr marL="3733800" algn="l" rtl="0" fontAlgn="base">
        <a:lnSpc>
          <a:spcPct val="93000"/>
        </a:lnSpc>
        <a:spcBef>
          <a:spcPts val="400"/>
        </a:spcBef>
        <a:spcAft>
          <a:spcPct val="0"/>
        </a:spcAft>
        <a:defRPr sz="22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8pPr>
      <a:lvl9pPr marL="4191000" algn="l" rtl="0" fontAlgn="base">
        <a:lnSpc>
          <a:spcPct val="93000"/>
        </a:lnSpc>
        <a:spcBef>
          <a:spcPts val="400"/>
        </a:spcBef>
        <a:spcAft>
          <a:spcPct val="0"/>
        </a:spcAft>
        <a:defRPr sz="22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fchasen@ischool.berkeley.edu" TargetMode="External"/><Relationship Id="rId3" Type="http://schemas.openxmlformats.org/officeDocument/2006/relationships/hyperlink" Target="http://www.w3.org/2012/08/electronic-books/Overview.html" TargetMode="External"/><Relationship Id="rId7" Type="http://schemas.openxmlformats.org/officeDocument/2006/relationships/hyperlink" Target="mailto:luis@ischool.berkeley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dret@berkeley.edu" TargetMode="External"/><Relationship Id="rId5" Type="http://schemas.openxmlformats.org/officeDocument/2006/relationships/hyperlink" Target="mailto:hko@berkeley.edu" TargetMode="External"/><Relationship Id="rId4" Type="http://schemas.openxmlformats.org/officeDocument/2006/relationships/hyperlink" Target="mailto:glushko@berkeley.edu" TargetMode="External"/><Relationship Id="rId9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isciplineoforganizing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ret.typepad.com/dretblog/html5-api-overview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glushko@berkeley.edu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dret@berkeley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>
          <a:xfrm>
            <a:off x="711200" y="1828800"/>
            <a:ext cx="11658600" cy="2438400"/>
          </a:xfrm>
        </p:spPr>
        <p:txBody>
          <a:bodyPr/>
          <a:lstStyle/>
          <a:p>
            <a:pPr eaLnBrk="1" hangingPunct="1">
              <a:lnSpc>
                <a:spcPct val="92000"/>
              </a:lnSpc>
              <a:tabLst>
                <a:tab pos="939800" algn="l"/>
                <a:tab pos="1866900" algn="l"/>
                <a:tab pos="2806700" algn="l"/>
                <a:tab pos="3733800" algn="l"/>
                <a:tab pos="4673600" algn="l"/>
                <a:tab pos="5613400" algn="l"/>
                <a:tab pos="6540500" algn="l"/>
                <a:tab pos="7454900" algn="l"/>
                <a:tab pos="8407400" algn="l"/>
                <a:tab pos="9334500" algn="l"/>
                <a:tab pos="10287000" algn="l"/>
                <a:tab pos="11201400" algn="l"/>
              </a:tabLst>
            </a:pPr>
            <a:r>
              <a:rPr lang="en-US" sz="6600" dirty="0" smtClean="0"/>
              <a:t>Bridging the Gap between eBook Readers and Browsers</a:t>
            </a:r>
            <a:endParaRPr lang="en-US" sz="4800" dirty="0">
              <a:latin typeface="UC Berkeley OS Sign" charset="0"/>
              <a:ea typeface="ヒラギノ角ゴ ProN W3" charset="0"/>
              <a:cs typeface="ヒラギノ角ゴ ProN W3" charset="0"/>
              <a:sym typeface="UC Berkeley OS Sign" charset="0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4000" y="4419600"/>
            <a:ext cx="12496800" cy="4419600"/>
          </a:xfrm>
        </p:spPr>
        <p:txBody>
          <a:bodyPr anchor="ctr"/>
          <a:lstStyle/>
          <a:p>
            <a:pPr algn="ctr"/>
            <a:r>
              <a:rPr lang="en-US" sz="3200" u="sng" dirty="0" smtClean="0">
                <a:hlinkClick r:id="rId3"/>
              </a:rPr>
              <a:t>eBooks: Great Expectations for Web Standards</a:t>
            </a:r>
            <a:br>
              <a:rPr lang="en-US" sz="3200" u="sng" dirty="0" smtClean="0">
                <a:hlinkClick r:id="rId3"/>
              </a:rPr>
            </a:br>
            <a:r>
              <a:rPr lang="en-US" sz="3200" u="sng" dirty="0" smtClean="0">
                <a:hlinkClick r:id="rId3"/>
              </a:rPr>
              <a:t>W3C Workshop on Electronic Books and the Open Web Platform</a:t>
            </a:r>
            <a:endParaRPr lang="en-US" sz="3200" u="sng" dirty="0" smtClean="0">
              <a:latin typeface="UC Berkeley OS Sign" charset="0"/>
              <a:ea typeface="ヒラギノ角ゴ ProN W3" charset="0"/>
              <a:cs typeface="ヒラギノ角ゴ ProN W3" charset="0"/>
              <a:sym typeface="UC Berkeley OS Sign" charset="0"/>
            </a:endParaRPr>
          </a:p>
          <a:p>
            <a:pPr marL="0" indent="0" algn="ctr" eaLnBrk="1" hangingPunct="1">
              <a:lnSpc>
                <a:spcPct val="100000"/>
              </a:lnSpc>
              <a:tabLst>
                <a:tab pos="939800" algn="l"/>
                <a:tab pos="1866900" algn="l"/>
                <a:tab pos="2806700" algn="l"/>
                <a:tab pos="3733800" algn="l"/>
                <a:tab pos="4673600" algn="l"/>
                <a:tab pos="5613400" algn="l"/>
                <a:tab pos="6540500" algn="l"/>
                <a:tab pos="7454900" algn="l"/>
                <a:tab pos="8407400" algn="l"/>
                <a:tab pos="9334500" algn="l"/>
                <a:tab pos="10287000" algn="l"/>
                <a:tab pos="11201400" algn="l"/>
              </a:tabLst>
            </a:pPr>
            <a:r>
              <a:rPr lang="en-US" sz="3200" dirty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/>
            </a:r>
            <a:br>
              <a:rPr lang="en-US" sz="3200" dirty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</a:br>
            <a: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>Robert </a:t>
            </a:r>
            <a:r>
              <a:rPr lang="en-US" sz="3200" dirty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>J. </a:t>
            </a:r>
            <a: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>Glushko (</a:t>
            </a:r>
            <a: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  <a:hlinkClick r:id="rId4"/>
              </a:rPr>
              <a:t>glus</a:t>
            </a:r>
            <a: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  <a:hlinkClick r:id="rId5"/>
              </a:rPr>
              <a:t>hko</a:t>
            </a:r>
            <a:r>
              <a:rPr lang="en-US" sz="3200" dirty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  <a:hlinkClick r:id="rId5"/>
              </a:rPr>
              <a:t>@</a:t>
            </a:r>
            <a: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  <a:hlinkClick r:id="rId5"/>
              </a:rPr>
              <a:t>berkeley.edu</a:t>
            </a:r>
            <a: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>)</a:t>
            </a:r>
            <a:r>
              <a:rPr lang="en-US" sz="3200" dirty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/>
            </a:r>
            <a:br>
              <a:rPr lang="en-US" sz="3200" dirty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</a:br>
            <a: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>Erik Wilde (</a:t>
            </a:r>
            <a: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  <a:hlinkClick r:id="rId6"/>
              </a:rPr>
              <a:t>dret@berkeley.edu</a:t>
            </a:r>
            <a: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>)</a:t>
            </a:r>
            <a:b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</a:br>
            <a: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>Luis Aguilar (</a:t>
            </a:r>
            <a: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  <a:hlinkClick r:id="rId7"/>
              </a:rPr>
              <a:t>luis@ischool.berkeley.edu</a:t>
            </a:r>
            <a: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>)</a:t>
            </a:r>
            <a:b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</a:br>
            <a: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>Fred </a:t>
            </a:r>
            <a:r>
              <a:rPr lang="en-US" sz="3200" dirty="0" err="1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>Chasen</a:t>
            </a:r>
            <a: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> (</a:t>
            </a:r>
            <a: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  <a:hlinkClick r:id="rId8"/>
              </a:rPr>
              <a:t>fchasen@ischool.berkeley.edu</a:t>
            </a:r>
            <a: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>)</a:t>
            </a:r>
            <a:b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</a:br>
            <a:endParaRPr lang="en-US" sz="2400" dirty="0">
              <a:latin typeface="UC Berkeley OS Sign" charset="0"/>
              <a:ea typeface="ヒラギノ角ゴ ProN W3" charset="0"/>
              <a:cs typeface="ヒラギノ角ゴ ProN W3" charset="0"/>
              <a:sym typeface="UC Berkeley OS Sign" charset="0"/>
            </a:endParaRPr>
          </a:p>
          <a:p>
            <a:pPr marL="0" indent="0" algn="ctr" eaLnBrk="1" hangingPunct="1">
              <a:lnSpc>
                <a:spcPct val="100000"/>
              </a:lnSpc>
              <a:tabLst>
                <a:tab pos="939800" algn="l"/>
                <a:tab pos="1866900" algn="l"/>
                <a:tab pos="2806700" algn="l"/>
                <a:tab pos="3733800" algn="l"/>
                <a:tab pos="4673600" algn="l"/>
                <a:tab pos="5613400" algn="l"/>
                <a:tab pos="6540500" algn="l"/>
                <a:tab pos="7454900" algn="l"/>
                <a:tab pos="8407400" algn="l"/>
                <a:tab pos="9334500" algn="l"/>
                <a:tab pos="10287000" algn="l"/>
                <a:tab pos="11201400" algn="l"/>
              </a:tabLst>
            </a:pPr>
            <a: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>February 11, 2013</a:t>
            </a:r>
            <a:endParaRPr lang="en-US" sz="3200" dirty="0">
              <a:latin typeface="UC Berkeley OS Sign" charset="0"/>
              <a:ea typeface="ヒラギノ角ゴ ProN W3" charset="0"/>
              <a:cs typeface="ヒラギノ角ゴ ProN W3" charset="0"/>
              <a:sym typeface="UC Berkeley OS Sign" charset="0"/>
            </a:endParaRPr>
          </a:p>
        </p:txBody>
      </p:sp>
      <p:sp>
        <p:nvSpPr>
          <p:cNvPr id="2" name="Rectangle 3"/>
          <p:cNvSpPr>
            <a:spLocks/>
          </p:cNvSpPr>
          <p:nvPr/>
        </p:nvSpPr>
        <p:spPr bwMode="auto">
          <a:xfrm>
            <a:off x="3436938" y="914400"/>
            <a:ext cx="6130925" cy="30162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50576" bIns="0">
            <a:spAutoFit/>
          </a:bodyPr>
          <a:lstStyle/>
          <a:p>
            <a:pPr marL="49213">
              <a:lnSpc>
                <a:spcPct val="92000"/>
              </a:lnSpc>
              <a:tabLst>
                <a:tab pos="990600" algn="l"/>
                <a:tab pos="1905000" algn="l"/>
                <a:tab pos="2857500" algn="l"/>
                <a:tab pos="3784600" algn="l"/>
                <a:tab pos="4737100" algn="l"/>
                <a:tab pos="5651500" algn="l"/>
                <a:tab pos="6578600" algn="l"/>
                <a:tab pos="7518400" algn="l"/>
                <a:tab pos="8458200" algn="l"/>
                <a:tab pos="9385300" algn="l"/>
                <a:tab pos="9486900" algn="l"/>
              </a:tabLst>
              <a:defRPr/>
            </a:pPr>
            <a:r>
              <a:rPr lang="en-US" sz="2100" spc="1100" dirty="0">
                <a:solidFill>
                  <a:srgbClr val="BC9B6B"/>
                </a:solidFill>
                <a:latin typeface="UC Berkeley OS Sign" charset="0"/>
                <a:ea typeface="ＭＳ Ｐゴシック" charset="0"/>
                <a:cs typeface="UC Berkeley OS Sign" charset="0"/>
                <a:sym typeface="UC Berkeley OS Sign" charset="0"/>
              </a:rPr>
              <a:t>SCHOOL OF INFORMATION</a:t>
            </a:r>
          </a:p>
        </p:txBody>
      </p:sp>
      <p:sp>
        <p:nvSpPr>
          <p:cNvPr id="2052" name="Rectangle 4"/>
          <p:cNvSpPr>
            <a:spLocks/>
          </p:cNvSpPr>
          <p:nvPr/>
        </p:nvSpPr>
        <p:spPr bwMode="auto">
          <a:xfrm>
            <a:off x="1782763" y="533400"/>
            <a:ext cx="9439275" cy="301625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50576" bIns="0">
            <a:spAutoFit/>
          </a:bodyPr>
          <a:lstStyle/>
          <a:p>
            <a:pPr marL="49213">
              <a:lnSpc>
                <a:spcPct val="92000"/>
              </a:lnSpc>
              <a:tabLst>
                <a:tab pos="990600" algn="l"/>
                <a:tab pos="1905000" algn="l"/>
                <a:tab pos="2857500" algn="l"/>
                <a:tab pos="3784600" algn="l"/>
                <a:tab pos="4737100" algn="l"/>
                <a:tab pos="5651500" algn="l"/>
                <a:tab pos="6578600" algn="l"/>
                <a:tab pos="7518400" algn="l"/>
                <a:tab pos="8458200" algn="l"/>
                <a:tab pos="9385300" algn="l"/>
                <a:tab pos="9486900" algn="l"/>
              </a:tabLst>
              <a:defRPr/>
            </a:pPr>
            <a:r>
              <a:rPr lang="en-US" sz="2100" spc="1100" dirty="0">
                <a:solidFill>
                  <a:srgbClr val="BC9B6B"/>
                </a:solidFill>
                <a:latin typeface="UC Berkeley OS Sign" charset="0"/>
                <a:ea typeface="ＭＳ Ｐゴシック" charset="0"/>
                <a:cs typeface="UC Berkeley OS Sign" charset="0"/>
                <a:sym typeface="UC Berkeley OS Sign" charset="0"/>
              </a:rPr>
              <a:t>UNIVERSITY OF CALIFORNIA, BERKELEY</a:t>
            </a:r>
          </a:p>
        </p:txBody>
      </p:sp>
      <p:pic>
        <p:nvPicPr>
          <p:cNvPr id="2054" name="Picture 5"/>
          <p:cNvPicPr>
            <a:picLocks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6225" y="317500"/>
            <a:ext cx="1270000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One (of many) Motivation(s): Collaborative</a:t>
            </a:r>
            <a:br>
              <a:rPr lang="en-US" sz="4400" dirty="0" smtClean="0"/>
            </a:br>
            <a:r>
              <a:rPr lang="en-US" sz="4400" dirty="0" smtClean="0"/>
              <a:t>Teaching with a </a:t>
            </a:r>
            <a:r>
              <a:rPr lang="en-US" sz="4400" dirty="0" smtClean="0">
                <a:hlinkClick r:id="rId3"/>
              </a:rPr>
              <a:t>Multidisciplinary Textbook</a:t>
            </a:r>
            <a:endParaRPr lang="en-US" sz="4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ED63E-1550-DF48-88F6-726362AA769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4" name="Picture 7" descr="EbookDeploymen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7400" y="2053897"/>
            <a:ext cx="11113312" cy="7699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TransclusionOverview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49400" y="4953000"/>
            <a:ext cx="3581400" cy="2186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 bwMode="auto">
          <a:xfrm>
            <a:off x="4368800" y="5029200"/>
            <a:ext cx="914400" cy="1981200"/>
          </a:xfrm>
          <a:prstGeom prst="rect">
            <a:avLst/>
          </a:prstGeom>
          <a:solidFill>
            <a:schemeClr val="bg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Books and the Web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Arial"/>
              <a:buChar char="•"/>
            </a:pPr>
            <a:r>
              <a:rPr lang="en-US" dirty="0" smtClean="0"/>
              <a:t>“On” the Web vs. “of” the Web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“on the Web” means Web as a delivery channel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“of the Web” means Web as the service fabric</a:t>
            </a:r>
          </a:p>
          <a:p>
            <a:pPr marL="571500" indent="-571500">
              <a:buFont typeface="Arial"/>
              <a:buChar char="•"/>
            </a:pPr>
            <a:r>
              <a:rPr lang="en-US" dirty="0" smtClean="0"/>
              <a:t>Think “Flash sites” or “Google docs” vs. “Web sites”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The first two require proprietary client-side support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Web sites require only standards client-side</a:t>
            </a:r>
          </a:p>
          <a:p>
            <a:pPr marL="571500" indent="-571500">
              <a:buFont typeface="Arial"/>
              <a:buChar char="•"/>
            </a:pPr>
            <a:r>
              <a:rPr lang="en-US" dirty="0" smtClean="0"/>
              <a:t>Current </a:t>
            </a:r>
            <a:r>
              <a:rPr lang="en-US" dirty="0" err="1" smtClean="0"/>
              <a:t>ebook</a:t>
            </a:r>
            <a:r>
              <a:rPr lang="en-US" dirty="0" smtClean="0"/>
              <a:t> readers are closed devices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Consuming machines within a walled content garden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Maybe some reuse of web technology, but primarily for engineering reasons (e.g. </a:t>
            </a:r>
            <a:r>
              <a:rPr lang="en-US" dirty="0" err="1" smtClean="0"/>
              <a:t>webkit</a:t>
            </a:r>
            <a:r>
              <a:rPr lang="en-US" dirty="0" smtClean="0"/>
              <a:t> for rendering)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0D5BC-EB15-AB48-BEA4-6C2B8F45664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83410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Browser is a Reader</a:t>
            </a:r>
            <a:br>
              <a:rPr lang="en-US" dirty="0" smtClean="0"/>
            </a:br>
            <a:r>
              <a:rPr lang="en-US" dirty="0"/>
              <a:t>A</a:t>
            </a:r>
            <a:r>
              <a:rPr lang="en-US" dirty="0" smtClean="0"/>
              <a:t> Reader is a Browser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1981200"/>
            <a:ext cx="11701463" cy="7454900"/>
          </a:xfrm>
        </p:spPr>
        <p:txBody>
          <a:bodyPr/>
          <a:lstStyle/>
          <a:p>
            <a:pPr marL="571500" indent="-571500">
              <a:buFont typeface="Arial"/>
              <a:buChar char="•"/>
            </a:pPr>
            <a:r>
              <a:rPr lang="en-US" dirty="0" smtClean="0"/>
              <a:t>Making eBooks </a:t>
            </a:r>
            <a:r>
              <a:rPr lang="en-US" i="1" dirty="0" smtClean="0"/>
              <a:t>Web content </a:t>
            </a:r>
            <a:r>
              <a:rPr lang="en-US" dirty="0" smtClean="0"/>
              <a:t>is essential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Prevents lock-in, promotes client diversity, open access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Content standards (HTML/CSS) are more than good enough</a:t>
            </a:r>
          </a:p>
          <a:p>
            <a:pPr marL="571500" indent="-571500">
              <a:buFont typeface="Arial"/>
              <a:buChar char="•"/>
            </a:pPr>
            <a:r>
              <a:rPr lang="en-US" dirty="0" smtClean="0"/>
              <a:t>Making eBooks </a:t>
            </a:r>
            <a:r>
              <a:rPr lang="en-US" i="1" dirty="0" smtClean="0"/>
              <a:t>Web resources </a:t>
            </a:r>
            <a:r>
              <a:rPr lang="en-US" dirty="0" smtClean="0"/>
              <a:t>is essential as well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eBooks should be first-class (linkable) Web citizens 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Resource standards (URI/HTTP) should be followed</a:t>
            </a:r>
          </a:p>
          <a:p>
            <a:pPr marL="571500" indent="-571500">
              <a:buFont typeface="Arial"/>
              <a:buChar char="•"/>
            </a:pPr>
            <a:r>
              <a:rPr lang="en-US" dirty="0" smtClean="0"/>
              <a:t>Open access and service innovation are critical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Current packaging and distribution makes user-defined  book libraries impossible, allowing only publisher and platform-based ones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Closed architectures should be left to industry for market segments that need and demand them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0D5BC-EB15-AB48-BEA4-6C2B8F45664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0739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Storing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800" y="1981200"/>
            <a:ext cx="11701463" cy="7454900"/>
          </a:xfrm>
        </p:spPr>
        <p:txBody>
          <a:bodyPr/>
          <a:lstStyle/>
          <a:p>
            <a:pPr marL="571500" indent="-571500">
              <a:buFont typeface="Arial"/>
              <a:buChar char="•"/>
            </a:pPr>
            <a:r>
              <a:rPr lang="en-US" dirty="0" smtClean="0"/>
              <a:t>Our scenario requires a uniform browser-agnostic solution for offline local access to resources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Resources on the Web are identified by URIs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Offline mode should provide offline access to URIs</a:t>
            </a:r>
          </a:p>
          <a:p>
            <a:pPr marL="571500" indent="-571500">
              <a:buFont typeface="Arial"/>
              <a:buChar char="•"/>
            </a:pPr>
            <a:r>
              <a:rPr lang="en-US" dirty="0" smtClean="0"/>
              <a:t>Many “Web technologies” are not very webby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Resource access requires much more than a URI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err="1" smtClean="0"/>
              <a:t>localStorage</a:t>
            </a:r>
            <a:r>
              <a:rPr lang="en-US" dirty="0" smtClean="0"/>
              <a:t> is a primitive client-side key/value store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File API provides access to the client’s file system</a:t>
            </a:r>
          </a:p>
          <a:p>
            <a:pPr marL="571500" indent="-571500">
              <a:buFont typeface="Arial"/>
              <a:buChar char="•"/>
            </a:pPr>
            <a:r>
              <a:rPr lang="en-US" dirty="0" smtClean="0"/>
              <a:t>If it doesn’t have a HTTP URI, it’s not on the Web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Must respond to the Web’s uniform interface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Interactions can be negotiated by the Web’s fabric, not by APIs that create a parallel universe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0D5BC-EB15-AB48-BEA4-6C2B8F45664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71447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AppCache</a:t>
            </a:r>
            <a:r>
              <a:rPr lang="en-US" dirty="0" smtClean="0"/>
              <a:t>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Arial"/>
              <a:buChar char="•"/>
            </a:pPr>
            <a:r>
              <a:rPr lang="en-US" dirty="0" smtClean="0"/>
              <a:t>Designed for Web apps and not Web content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Packaging of HTML/JS/CSS/</a:t>
            </a:r>
            <a:r>
              <a:rPr lang="en-US" dirty="0" err="1" smtClean="0"/>
              <a:t>img</a:t>
            </a:r>
            <a:r>
              <a:rPr lang="en-US" dirty="0" smtClean="0"/>
              <a:t> for delivery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One “app” from one “store” to “run” in the browser</a:t>
            </a:r>
          </a:p>
          <a:p>
            <a:pPr marL="571500" indent="-571500">
              <a:buFont typeface="Arial"/>
              <a:buChar char="•"/>
            </a:pPr>
            <a:r>
              <a:rPr lang="en-US" dirty="0" smtClean="0"/>
              <a:t>What’s wrong with this picture?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Browser UIs for managing </a:t>
            </a:r>
            <a:r>
              <a:rPr lang="en-US" dirty="0" err="1" smtClean="0"/>
              <a:t>appcache</a:t>
            </a:r>
            <a:r>
              <a:rPr lang="en-US" dirty="0" smtClean="0"/>
              <a:t> are bad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Browser APIs for managing </a:t>
            </a:r>
            <a:r>
              <a:rPr lang="en-US" dirty="0" err="1" smtClean="0"/>
              <a:t>appcache</a:t>
            </a:r>
            <a:r>
              <a:rPr lang="en-US" dirty="0" smtClean="0"/>
              <a:t> do not exist</a:t>
            </a:r>
          </a:p>
          <a:p>
            <a:pPr marL="571500" indent="-571500">
              <a:buFont typeface="Arial"/>
              <a:buChar char="•"/>
            </a:pPr>
            <a:r>
              <a:rPr lang="en-US" dirty="0" smtClean="0"/>
              <a:t>Apps have fixed boundaries, </a:t>
            </a:r>
            <a:r>
              <a:rPr lang="en-US" dirty="0" err="1" smtClean="0"/>
              <a:t>ebook</a:t>
            </a:r>
            <a:r>
              <a:rPr lang="en-US" dirty="0" smtClean="0"/>
              <a:t> content is fuzzy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Apps often have a well-defined set of resources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/>
              <a:t>e</a:t>
            </a:r>
            <a:r>
              <a:rPr lang="en-US" dirty="0" smtClean="0"/>
              <a:t>books are hypertext and can transclude the Web, so we need to be able to dynamically add content to </a:t>
            </a:r>
            <a:r>
              <a:rPr lang="en-US" dirty="0" err="1" smtClean="0"/>
              <a:t>appcache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0D5BC-EB15-AB48-BEA4-6C2B8F45664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752377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122238"/>
            <a:ext cx="11950700" cy="2159000"/>
          </a:xfrm>
        </p:spPr>
        <p:txBody>
          <a:bodyPr/>
          <a:lstStyle/>
          <a:p>
            <a:r>
              <a:rPr lang="en-US" dirty="0" err="1" smtClean="0"/>
              <a:t>ConCache</a:t>
            </a:r>
            <a:r>
              <a:rPr lang="en-US" dirty="0" smtClean="0"/>
              <a:t> (or, “Intelligent Persistence”)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Arial"/>
              <a:buChar char="•"/>
            </a:pPr>
            <a:r>
              <a:rPr lang="en-US" dirty="0" smtClean="0"/>
              <a:t>Fix </a:t>
            </a:r>
            <a:r>
              <a:rPr lang="en-US" dirty="0" err="1" smtClean="0"/>
              <a:t>appcache</a:t>
            </a:r>
            <a:r>
              <a:rPr lang="en-US" dirty="0" smtClean="0"/>
              <a:t> to make sense for Web content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Add API for exploring and changing the client cache with URIs, not by </a:t>
            </a:r>
            <a:r>
              <a:rPr lang="en-US" dirty="0" err="1" smtClean="0"/>
              <a:t>filesystem</a:t>
            </a:r>
            <a:r>
              <a:rPr lang="en-US" dirty="0" smtClean="0"/>
              <a:t> or db methods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Defines a clear book “boundary” so you don’t cache the entire web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Both server and client changes should be possible</a:t>
            </a:r>
          </a:p>
          <a:p>
            <a:pPr marL="571500" indent="-571500">
              <a:buFont typeface="Arial"/>
              <a:buChar char="•"/>
            </a:pPr>
            <a:r>
              <a:rPr lang="en-US" dirty="0" smtClean="0"/>
              <a:t>Browsers should have decent UIs for handling content saved locally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Allow users to move content between browsers/computers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Allow users control over when it’s refreshed</a:t>
            </a:r>
          </a:p>
          <a:p>
            <a:pPr marL="812800" lvl="1" indent="-571500">
              <a:buFont typeface="Arial"/>
              <a:buChar char="•"/>
            </a:pPr>
            <a:r>
              <a:rPr lang="en-US" dirty="0" smtClean="0"/>
              <a:t>Export/import could be something like </a:t>
            </a:r>
            <a:r>
              <a:rPr lang="en-US" dirty="0" err="1" smtClean="0"/>
              <a:t>ePub</a:t>
            </a:r>
            <a:endParaRPr lang="en-US" dirty="0" smtClean="0"/>
          </a:p>
          <a:p>
            <a:pPr marL="812800" lvl="1" indent="-57150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0D5BC-EB15-AB48-BEA4-6C2B8F45664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40554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OS-</a:t>
            </a:r>
            <a:r>
              <a:rPr lang="en-US" dirty="0" err="1" smtClean="0"/>
              <a:t>ifying</a:t>
            </a:r>
            <a:r>
              <a:rPr lang="en-US" dirty="0" smtClean="0"/>
              <a:t> the Browser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0D5BC-EB15-AB48-BEA4-6C2B8F456642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7" name="Content Placeholder 6" descr="Screen Shot 2013-02-08 at 17.32.39 .png">
            <a:hlinkClick r:id="rId3"/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498" t="-4955" r="-299" b="-11747"/>
          <a:stretch/>
        </p:blipFill>
        <p:spPr>
          <a:xfrm>
            <a:off x="635000" y="1828800"/>
            <a:ext cx="11701463" cy="7454900"/>
          </a:xfrm>
        </p:spPr>
      </p:pic>
      <p:sp>
        <p:nvSpPr>
          <p:cNvPr id="8" name="TextBox 7"/>
          <p:cNvSpPr txBox="1"/>
          <p:nvPr/>
        </p:nvSpPr>
        <p:spPr>
          <a:xfrm>
            <a:off x="711200" y="8915400"/>
            <a:ext cx="876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Menlo Regular"/>
                <a:cs typeface="Menlo Regular"/>
                <a:hlinkClick r:id="rId3"/>
              </a:rPr>
              <a:t>http://</a:t>
            </a:r>
            <a:r>
              <a:rPr lang="en-US" sz="2000" dirty="0" err="1">
                <a:latin typeface="Menlo Regular"/>
                <a:cs typeface="Menlo Regular"/>
                <a:hlinkClick r:id="rId3"/>
              </a:rPr>
              <a:t>dret.typepad.com</a:t>
            </a:r>
            <a:r>
              <a:rPr lang="en-US" sz="2000" dirty="0">
                <a:latin typeface="Menlo Regular"/>
                <a:cs typeface="Menlo Regular"/>
                <a:hlinkClick r:id="rId3"/>
              </a:rPr>
              <a:t>/</a:t>
            </a:r>
            <a:r>
              <a:rPr lang="en-US" sz="2000" dirty="0" err="1">
                <a:latin typeface="Menlo Regular"/>
                <a:cs typeface="Menlo Regular"/>
                <a:hlinkClick r:id="rId3"/>
              </a:rPr>
              <a:t>dretblog</a:t>
            </a:r>
            <a:r>
              <a:rPr lang="en-US" sz="2000" dirty="0">
                <a:latin typeface="Menlo Regular"/>
                <a:cs typeface="Menlo Regular"/>
                <a:hlinkClick r:id="rId3"/>
              </a:rPr>
              <a:t>/html5-api-overview.html</a:t>
            </a:r>
            <a:endParaRPr lang="en-US" sz="2000" dirty="0">
              <a:latin typeface="Menlo Regular"/>
              <a:cs typeface="Menlo Regular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05607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9600" dirty="0" smtClean="0"/>
              <a:t>Thanks!</a:t>
            </a:r>
            <a:endParaRPr lang="en-US" sz="96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z="3200" dirty="0" smtClean="0">
              <a:latin typeface="UC Berkeley OS Sign" charset="0"/>
              <a:ea typeface="ヒラギノ角ゴ ProN W3" charset="0"/>
              <a:cs typeface="ヒラギノ角ゴ ProN W3" charset="0"/>
              <a:sym typeface="UC Berkeley OS Sign" charset="0"/>
            </a:endParaRPr>
          </a:p>
          <a:p>
            <a: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>Robert </a:t>
            </a:r>
            <a:r>
              <a:rPr lang="en-US" sz="3200" dirty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>J. Glushko (</a:t>
            </a:r>
            <a:r>
              <a:rPr lang="en-US" sz="3200" dirty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  <a:hlinkClick r:id="rId3"/>
              </a:rPr>
              <a:t>glushko@berkeley.edu</a:t>
            </a:r>
            <a:r>
              <a:rPr lang="en-US" sz="3200" dirty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>)</a:t>
            </a:r>
            <a:br>
              <a:rPr lang="en-US" sz="3200" dirty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</a:br>
            <a:r>
              <a:rPr lang="en-US" sz="3200" dirty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>Erik Wilde (</a:t>
            </a:r>
            <a:r>
              <a:rPr lang="en-US" sz="3200" dirty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  <a:hlinkClick r:id="rId4"/>
              </a:rPr>
              <a:t>dret@berkeley.edu</a:t>
            </a:r>
            <a: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>)</a:t>
            </a:r>
            <a:b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</a:br>
            <a: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> Luis Aguilar (luis@ischool.berkeley.edu )</a:t>
            </a:r>
            <a:b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</a:br>
            <a: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>Fred </a:t>
            </a:r>
            <a:r>
              <a:rPr lang="en-US" sz="3200" dirty="0" err="1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>Chasen</a:t>
            </a:r>
            <a:r>
              <a:rPr lang="en-US" sz="3200" dirty="0" smtClean="0">
                <a:latin typeface="UC Berkeley OS Sign" charset="0"/>
                <a:ea typeface="ヒラギノ角ゴ ProN W3" charset="0"/>
                <a:cs typeface="ヒラギノ角ゴ ProN W3" charset="0"/>
                <a:sym typeface="UC Berkeley OS Sign" charset="0"/>
              </a:rPr>
              <a:t> (fchasen@ischool.berkeley.edu )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0D5BC-EB15-AB48-BEA4-6C2B8F45664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344705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B8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D8F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Arial"/>
        <a:ea typeface="ヒラギノ角ゴ ProN W3"/>
        <a:cs typeface="ヒラギノ角ゴ ProN W3"/>
      </a:majorFont>
      <a:minorFont>
        <a:latin typeface="Arial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23026</TotalTime>
  <Pages>0</Pages>
  <Words>534</Words>
  <Characters>0</Characters>
  <Application>Microsoft Office PowerPoint</Application>
  <PresentationFormat>Custom</PresentationFormat>
  <Lines>0</Lines>
  <Paragraphs>79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Title &amp; Bullets</vt:lpstr>
      <vt:lpstr>Bridging the Gap between eBook Readers and Browsers</vt:lpstr>
      <vt:lpstr>One (of many) Motivation(s): Collaborative Teaching with a Multidisciplinary Textbook</vt:lpstr>
      <vt:lpstr>Books and the Web</vt:lpstr>
      <vt:lpstr>A Browser is a Reader A Reader is a Browser</vt:lpstr>
      <vt:lpstr>Example: Storing Content</vt:lpstr>
      <vt:lpstr>AppCache Problems</vt:lpstr>
      <vt:lpstr>ConCache (or, “Intelligent Persistence”)</vt:lpstr>
      <vt:lpstr>OS-ifying the Browser</vt:lpstr>
      <vt:lpstr>Thanks!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Information</dc:title>
  <dc:creator>Brian C</dc:creator>
  <cp:lastModifiedBy>glushko</cp:lastModifiedBy>
  <cp:revision>977</cp:revision>
  <dcterms:modified xsi:type="dcterms:W3CDTF">2013-02-11T17:22:10Z</dcterms:modified>
</cp:coreProperties>
</file>