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70" r:id="rId17"/>
    <p:sldId id="273" r:id="rId18"/>
    <p:sldId id="269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5" autoAdjust="0"/>
    <p:restoredTop sz="94237" autoAdjust="0"/>
  </p:normalViewPr>
  <p:slideViewPr>
    <p:cSldViewPr>
      <p:cViewPr>
        <p:scale>
          <a:sx n="77" d="100"/>
          <a:sy n="77" d="100"/>
        </p:scale>
        <p:origin x="-2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1">
              <a:buNone/>
            </a:pPr>
            <a:r>
              <a:rPr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pic>
        <p:nvPicPr>
          <p:cNvPr id="4" name="Picture 3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610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marL="742950" indent="-285750" rtl="0">
              <a:buNone/>
              <a:defRPr/>
            </a:lvl2pPr>
            <a:lvl3pPr marL="1143000" indent="-228600" rtl="0">
              <a:buNone/>
              <a:defRPr/>
            </a:lvl3pPr>
            <a:lvl4pPr marL="1600200" indent="-228600"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 userDrawn="1"/>
        </p:nvPicPr>
        <p:blipFill>
          <a:blip r:embed="rId8"/>
          <a:srcRect t="5215" b="63494"/>
          <a:stretch>
            <a:fillRect/>
          </a:stretch>
        </p:blipFill>
        <p:spPr>
          <a:xfrm>
            <a:off x="0" y="0"/>
            <a:ext cx="91440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1FC0-FF46-4648-A694-DF9BC8913C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icture1.jpg"/>
          <p:cNvPicPr>
            <a:picLocks noChangeAspect="1"/>
          </p:cNvPicPr>
          <p:nvPr userDrawn="1"/>
        </p:nvPicPr>
        <p:blipFill>
          <a:blip r:embed="rId8"/>
          <a:srcRect t="76076" b="8278"/>
          <a:stretch>
            <a:fillRect/>
          </a:stretch>
        </p:blipFill>
        <p:spPr>
          <a:xfrm>
            <a:off x="0" y="6641757"/>
            <a:ext cx="9144000" cy="228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slow">
    <p:cut/>
  </p:transition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sz="3600" dirty="0"/>
              <a:t>Semantic Annotation and Search for Resources in the Next Generation </a:t>
            </a:r>
            <a:r>
              <a:rPr sz="3600" dirty="0" smtClean="0"/>
              <a:t>Web</a:t>
            </a:r>
            <a:endParaRPr sz="3600" dirty="0"/>
          </a:p>
        </p:txBody>
      </p:sp>
      <p:sp>
        <p:nvSpPr>
          <p:cNvPr id="24" name="Shape 24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274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sz="1800" b="1" dirty="0" err="1" smtClean="0"/>
              <a:t>Ajith</a:t>
            </a:r>
            <a:r>
              <a:rPr sz="1800" b="1" dirty="0" smtClean="0"/>
              <a:t> H. </a:t>
            </a:r>
            <a:r>
              <a:rPr sz="1800" b="1" dirty="0" err="1" smtClean="0"/>
              <a:t>Ranabahu</a:t>
            </a:r>
            <a:r>
              <a:rPr lang="en-US" sz="1800" dirty="0" smtClean="0"/>
              <a:t>, </a:t>
            </a:r>
            <a:r>
              <a:rPr lang="en-US" sz="1800" dirty="0" err="1" smtClean="0"/>
              <a:t>Amit</a:t>
            </a:r>
            <a:r>
              <a:rPr lang="en-US" sz="1800" dirty="0" smtClean="0"/>
              <a:t> </a:t>
            </a:r>
            <a:r>
              <a:rPr lang="en-US" sz="1800" dirty="0" err="1" smtClean="0"/>
              <a:t>Sheth</a:t>
            </a:r>
            <a:r>
              <a:rPr lang="en-US" sz="1800" dirty="0" smtClean="0"/>
              <a:t>, </a:t>
            </a:r>
            <a:r>
              <a:rPr lang="en-US" sz="1800" dirty="0" err="1" smtClean="0"/>
              <a:t>Maryam</a:t>
            </a:r>
            <a:r>
              <a:rPr lang="en-US" sz="1800" dirty="0" smtClean="0"/>
              <a:t> </a:t>
            </a:r>
            <a:r>
              <a:rPr lang="en-US" sz="1800" dirty="0" err="1" smtClean="0"/>
              <a:t>Panahiazar</a:t>
            </a:r>
            <a:r>
              <a:rPr lang="en-US" sz="1800" dirty="0" smtClean="0"/>
              <a:t>, </a:t>
            </a:r>
            <a:r>
              <a:rPr lang="en-US" sz="1800" dirty="0" err="1" smtClean="0"/>
              <a:t>Sanjaya</a:t>
            </a:r>
            <a:r>
              <a:rPr lang="en-US" sz="1800" dirty="0" smtClean="0"/>
              <a:t> </a:t>
            </a:r>
            <a:r>
              <a:rPr lang="en-US" sz="1800" dirty="0" err="1" smtClean="0"/>
              <a:t>Wijeratne</a:t>
            </a:r>
            <a:endParaRPr sz="1800" dirty="0"/>
          </a:p>
          <a:p>
            <a:pPr lvl="0" rtl="0">
              <a:buNone/>
            </a:pPr>
            <a:r>
              <a:rPr sz="1800" dirty="0" err="1"/>
              <a:t>Kno.e.sis</a:t>
            </a:r>
            <a:r>
              <a:rPr sz="1800" dirty="0"/>
              <a:t> Center</a:t>
            </a:r>
          </a:p>
          <a:p>
            <a:pPr lvl="0" rtl="0">
              <a:buNone/>
            </a:pPr>
            <a:r>
              <a:rPr sz="1800" dirty="0"/>
              <a:t>Wright State University</a:t>
            </a:r>
          </a:p>
          <a:p>
            <a:pPr>
              <a:buNone/>
            </a:pPr>
            <a:r>
              <a:rPr sz="1800" dirty="0"/>
              <a:t>Dayton OH</a:t>
            </a:r>
          </a:p>
        </p:txBody>
      </p:sp>
      <p:sp>
        <p:nvSpPr>
          <p:cNvPr id="4" name="Shape 24"/>
          <p:cNvSpPr txBox="1">
            <a:spLocks/>
          </p:cNvSpPr>
          <p:nvPr/>
        </p:nvSpPr>
        <p:spPr>
          <a:xfrm>
            <a:off x="228600" y="5943599"/>
            <a:ext cx="8763000" cy="533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rgbClr val="666666"/>
              </a:buClr>
              <a:buSzPct val="100000"/>
            </a:pPr>
            <a:r>
              <a:rPr lang="en-US" sz="1800" dirty="0" smtClean="0">
                <a:solidFill>
                  <a:srgbClr val="666666"/>
                </a:solidFill>
              </a:rPr>
              <a:t>W3C Workshop on Data and Services </a:t>
            </a:r>
            <a:r>
              <a:rPr lang="en-US" sz="1800" dirty="0" smtClean="0">
                <a:solidFill>
                  <a:srgbClr val="666666"/>
                </a:solidFill>
              </a:rPr>
              <a:t>Integration</a:t>
            </a:r>
          </a:p>
          <a:p>
            <a:pPr lvl="0" indent="190500" algn="ctr">
              <a:buClr>
                <a:srgbClr val="666666"/>
              </a:buClr>
              <a:buSzPct val="100000"/>
            </a:pPr>
            <a:r>
              <a:rPr lang="en-US" sz="1800" dirty="0" smtClean="0">
                <a:solidFill>
                  <a:srgbClr val="666666"/>
                </a:solidFill>
              </a:rPr>
              <a:t>October </a:t>
            </a:r>
            <a:r>
              <a:rPr lang="en-US" sz="1800" dirty="0" smtClean="0">
                <a:solidFill>
                  <a:srgbClr val="666666"/>
                </a:solidFill>
              </a:rPr>
              <a:t>20-21 2011, Bedford, MA, </a:t>
            </a:r>
            <a:r>
              <a:rPr lang="en-US" sz="1800" dirty="0" smtClean="0">
                <a:solidFill>
                  <a:srgbClr val="666666"/>
                </a:solidFill>
              </a:rPr>
              <a:t>USA</a:t>
            </a:r>
            <a:endParaRPr lang="en-US" sz="18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indent="0">
              <a:buNone/>
            </a:pPr>
            <a:r>
              <a:rPr dirty="0"/>
              <a:t>Experience from Kino (</a:t>
            </a:r>
            <a:r>
              <a:rPr dirty="0" err="1"/>
              <a:t>Kino</a:t>
            </a:r>
            <a:r>
              <a:rPr baseline="30000" dirty="0" err="1"/>
              <a:t>E</a:t>
            </a:r>
            <a:r>
              <a:rPr dirty="0"/>
              <a:t>)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buNone/>
            </a:pPr>
            <a:r>
              <a:rPr dirty="0"/>
              <a:t>A tool for biologists</a:t>
            </a:r>
          </a:p>
          <a:p>
            <a:pPr marL="457200" lvl="0" indent="-228600" rtl="0">
              <a:buFont typeface="Arial"/>
              <a:buChar char="•"/>
            </a:pPr>
            <a:r>
              <a:rPr dirty="0"/>
              <a:t>Modify Web pages using SA-REST annotations</a:t>
            </a:r>
          </a:p>
          <a:p>
            <a:pPr marL="914400" lvl="1" indent="-228600" rtl="0">
              <a:buFont typeface="Courier New"/>
              <a:buChar char="o"/>
            </a:pPr>
            <a:r>
              <a:rPr dirty="0"/>
              <a:t>Concepts come from National Center for Biomedical </a:t>
            </a:r>
            <a:r>
              <a:rPr dirty="0" err="1"/>
              <a:t>Ontologies</a:t>
            </a:r>
            <a:r>
              <a:rPr dirty="0"/>
              <a:t> (NCBO)</a:t>
            </a:r>
          </a:p>
          <a:p>
            <a:pPr marL="457200" lvl="0" indent="-228600">
              <a:buFont typeface="Arial"/>
              <a:buChar char="•"/>
            </a:pPr>
            <a:r>
              <a:rPr dirty="0"/>
              <a:t>Use a specialized indexing engine that can parse the annotations and provide faceted searching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indent="0">
              <a:buNone/>
            </a:pPr>
            <a:r>
              <a:rPr dirty="0" err="1"/>
              <a:t>Kino</a:t>
            </a:r>
            <a:r>
              <a:rPr baseline="30000" dirty="0" err="1"/>
              <a:t>E</a:t>
            </a:r>
            <a:r>
              <a:rPr baseline="30000" dirty="0"/>
              <a:t> </a:t>
            </a:r>
            <a:r>
              <a:rPr dirty="0"/>
              <a:t>Architecture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6200000" flipH="1">
            <a:off x="4709834" y="4311528"/>
            <a:ext cx="401204" cy="16040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urved Connector 5"/>
          <p:cNvCxnSpPr/>
          <p:nvPr/>
        </p:nvCxnSpPr>
        <p:spPr bwMode="auto">
          <a:xfrm rot="16200000" flipH="1">
            <a:off x="2993472" y="3823794"/>
            <a:ext cx="245931" cy="20141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720385" y="2171278"/>
            <a:ext cx="32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595984" y="3915430"/>
            <a:ext cx="485266" cy="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5302322" y="2807466"/>
            <a:ext cx="484" cy="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96745"/>
            <a:ext cx="1987510" cy="674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596" y="1219200"/>
            <a:ext cx="2444140" cy="8876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01156" y="4661939"/>
            <a:ext cx="1675327" cy="2661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NCBO Ontology Access API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1001156" y="5004079"/>
            <a:ext cx="1675327" cy="680649"/>
          </a:xfrm>
          <a:prstGeom prst="flowChartMagneticDisk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NCBO Ontology Repository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27249" y="4313606"/>
            <a:ext cx="2512991" cy="361149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Kino Search API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4469" y="4313606"/>
            <a:ext cx="1116884" cy="722298"/>
          </a:xfrm>
          <a:prstGeom prst="roundRect">
            <a:avLst>
              <a:gd name="adj" fmla="val 833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SOLRJ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31478" y="4674755"/>
            <a:ext cx="2512991" cy="361149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Kino Index API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79680" y="5276526"/>
            <a:ext cx="1662635" cy="270429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SOLR Web Interface</a:t>
            </a:r>
          </a:p>
        </p:txBody>
      </p:sp>
      <p:sp>
        <p:nvSpPr>
          <p:cNvPr id="18" name="Flowchart: Magnetic Disk 17"/>
          <p:cNvSpPr/>
          <p:nvPr/>
        </p:nvSpPr>
        <p:spPr>
          <a:xfrm>
            <a:off x="6579681" y="5580651"/>
            <a:ext cx="1675327" cy="532219"/>
          </a:xfrm>
          <a:prstGeom prst="flowChartMagneticDisk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Lucene Index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67068" y="2946257"/>
            <a:ext cx="1465911" cy="60709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Kino Browser Plugin</a:t>
            </a:r>
          </a:p>
        </p:txBody>
      </p:sp>
      <p:sp>
        <p:nvSpPr>
          <p:cNvPr id="20" name="Flowchart: Multidocument 19"/>
          <p:cNvSpPr/>
          <p:nvPr/>
        </p:nvSpPr>
        <p:spPr>
          <a:xfrm>
            <a:off x="1070961" y="2675539"/>
            <a:ext cx="1245390" cy="532219"/>
          </a:xfrm>
          <a:prstGeom prst="flowChartMultidocumen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Pages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1546" y="2599507"/>
            <a:ext cx="3420458" cy="1064438"/>
          </a:xfrm>
          <a:prstGeom prst="roundRect">
            <a:avLst>
              <a:gd name="adj" fmla="val 6277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Elbow Connector 149"/>
          <p:cNvCxnSpPr>
            <a:stCxn id="19" idx="1"/>
            <a:endCxn id="12" idx="0"/>
          </p:cNvCxnSpPr>
          <p:nvPr/>
        </p:nvCxnSpPr>
        <p:spPr>
          <a:xfrm rot="10800000" flipV="1">
            <a:off x="1838819" y="3249806"/>
            <a:ext cx="628249" cy="1412133"/>
          </a:xfrm>
          <a:prstGeom prst="bentConnector2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3" name="Elbow Connector 150"/>
          <p:cNvCxnSpPr>
            <a:stCxn id="19" idx="2"/>
            <a:endCxn id="16" idx="1"/>
          </p:cNvCxnSpPr>
          <p:nvPr/>
        </p:nvCxnSpPr>
        <p:spPr>
          <a:xfrm rot="16200000" flipH="1">
            <a:off x="3264764" y="3488614"/>
            <a:ext cx="1301974" cy="1431455"/>
          </a:xfrm>
          <a:prstGeom prst="bentConnector2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24" name="Elbow Connector 23"/>
          <p:cNvCxnSpPr>
            <a:stCxn id="15" idx="2"/>
            <a:endCxn id="17" idx="0"/>
          </p:cNvCxnSpPr>
          <p:nvPr/>
        </p:nvCxnSpPr>
        <p:spPr>
          <a:xfrm rot="5400000">
            <a:off x="7436643" y="5010258"/>
            <a:ext cx="240622" cy="29191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25" name="Rounded Rectangle 24"/>
          <p:cNvSpPr/>
          <p:nvPr/>
        </p:nvSpPr>
        <p:spPr>
          <a:xfrm>
            <a:off x="4793909" y="2827601"/>
            <a:ext cx="1372838" cy="608250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Kino Web Front-end</a:t>
            </a:r>
          </a:p>
        </p:txBody>
      </p:sp>
      <p:cxnSp>
        <p:nvCxnSpPr>
          <p:cNvPr id="26" name="Elbow Connector 25"/>
          <p:cNvCxnSpPr>
            <a:stCxn id="25" idx="2"/>
            <a:endCxn id="14" idx="0"/>
          </p:cNvCxnSpPr>
          <p:nvPr/>
        </p:nvCxnSpPr>
        <p:spPr>
          <a:xfrm rot="16200000" flipH="1">
            <a:off x="5243160" y="3673020"/>
            <a:ext cx="877755" cy="40341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4675449" y="2622547"/>
            <a:ext cx="3649038" cy="965368"/>
          </a:xfrm>
          <a:prstGeom prst="roundRect">
            <a:avLst>
              <a:gd name="adj" fmla="val 6710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15718" y="4250103"/>
            <a:ext cx="4042482" cy="1938798"/>
          </a:xfrm>
          <a:prstGeom prst="roundRect">
            <a:avLst>
              <a:gd name="adj" fmla="val 3858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86928" y="4547891"/>
            <a:ext cx="1929165" cy="1208862"/>
          </a:xfrm>
          <a:prstGeom prst="roundRect">
            <a:avLst>
              <a:gd name="adj" fmla="val 6277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36823" y="2822770"/>
            <a:ext cx="1372838" cy="608250"/>
          </a:xfrm>
          <a:prstGeom prst="roundRect">
            <a:avLst/>
          </a:prstGeom>
          <a:solidFill>
            <a:srgbClr val="8064A2">
              <a:alpha val="54000"/>
            </a:srgbClr>
          </a:solidFill>
          <a:ln w="25400" cap="flat" cmpd="sng" algn="ctr">
            <a:solidFill>
              <a:srgbClr val="8064A2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Front -ends</a:t>
            </a:r>
          </a:p>
        </p:txBody>
      </p:sp>
      <p:cxnSp>
        <p:nvCxnSpPr>
          <p:cNvPr id="31" name="Elbow Connector 30"/>
          <p:cNvCxnSpPr>
            <a:stCxn id="30" idx="2"/>
            <a:endCxn id="14" idx="0"/>
          </p:cNvCxnSpPr>
          <p:nvPr/>
        </p:nvCxnSpPr>
        <p:spPr>
          <a:xfrm rot="5400000">
            <a:off x="6212200" y="3102564"/>
            <a:ext cx="882586" cy="1539498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7030A0"/>
            </a:solidFill>
            <a:prstDash val="sysDash"/>
            <a:headEnd type="arrow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914401" y="5810847"/>
            <a:ext cx="2057400" cy="6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NCBO REST Service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42764" y="5738822"/>
            <a:ext cx="195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Kino Back-end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2299570"/>
            <a:ext cx="3456628" cy="34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Kino browser based annotation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67400" y="2299570"/>
            <a:ext cx="252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Kino Search Interfaces</a:t>
            </a:r>
          </a:p>
        </p:txBody>
      </p:sp>
      <p:cxnSp>
        <p:nvCxnSpPr>
          <p:cNvPr id="36" name="Elbow Connector 164"/>
          <p:cNvCxnSpPr>
            <a:stCxn id="16" idx="2"/>
            <a:endCxn id="12" idx="3"/>
          </p:cNvCxnSpPr>
          <p:nvPr/>
        </p:nvCxnSpPr>
        <p:spPr>
          <a:xfrm rot="5400000" flipH="1">
            <a:off x="4161774" y="3309703"/>
            <a:ext cx="240910" cy="3211492"/>
          </a:xfrm>
          <a:prstGeom prst="bentConnector4">
            <a:avLst>
              <a:gd name="adj1" fmla="val -89691"/>
              <a:gd name="adj2" fmla="val 90972"/>
            </a:avLst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37" name="Oval Callout 36"/>
          <p:cNvSpPr/>
          <p:nvPr/>
        </p:nvSpPr>
        <p:spPr bwMode="auto">
          <a:xfrm rot="5400000">
            <a:off x="2657784" y="2574167"/>
            <a:ext cx="1008345" cy="1467497"/>
          </a:xfrm>
          <a:prstGeom prst="wedgeEllipseCallout">
            <a:avLst>
              <a:gd name="adj1" fmla="val -146920"/>
              <a:gd name="adj2" fmla="val 73844"/>
            </a:avLst>
          </a:pr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Oval Callout 37"/>
          <p:cNvSpPr/>
          <p:nvPr/>
        </p:nvSpPr>
        <p:spPr bwMode="auto">
          <a:xfrm rot="5400000">
            <a:off x="5143942" y="2406770"/>
            <a:ext cx="673551" cy="1467497"/>
          </a:xfrm>
          <a:prstGeom prst="wedgeEllipseCallout">
            <a:avLst>
              <a:gd name="adj1" fmla="val -210248"/>
              <a:gd name="adj2" fmla="val -37787"/>
            </a:avLst>
          </a:pr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6020640" imgH="4266667"/>
    </p:controls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indent="0">
              <a:buNone/>
            </a:pPr>
            <a:r>
              <a:rPr dirty="0" err="1"/>
              <a:t>Kino</a:t>
            </a:r>
            <a:r>
              <a:rPr baseline="30000" dirty="0" err="1"/>
              <a:t>W</a:t>
            </a:r>
            <a:r>
              <a:rPr dirty="0"/>
              <a:t> (Web Edition)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buNone/>
            </a:pPr>
            <a:r>
              <a:rPr dirty="0"/>
              <a:t>A more general annotator</a:t>
            </a:r>
          </a:p>
          <a:p>
            <a:pPr marL="457200" lvl="0" indent="-228600" rtl="0">
              <a:buFont typeface="Arial"/>
              <a:buChar char="•"/>
            </a:pPr>
            <a:r>
              <a:rPr dirty="0"/>
              <a:t>SA-REST Service and Schema.org </a:t>
            </a:r>
            <a:r>
              <a:rPr dirty="0" smtClean="0"/>
              <a:t>concepts</a:t>
            </a:r>
            <a:endParaRPr lang="en-US" dirty="0" smtClean="0"/>
          </a:p>
          <a:p>
            <a:pPr marL="457200" lvl="0" indent="-228600" rtl="0">
              <a:buFont typeface="Arial"/>
              <a:buChar char="•"/>
            </a:pPr>
            <a:r>
              <a:rPr lang="en-US" dirty="0" smtClean="0"/>
              <a:t>Mechanism can be </a:t>
            </a:r>
            <a:r>
              <a:rPr lang="en-US" dirty="0" err="1" smtClean="0"/>
              <a:t>Microdata</a:t>
            </a:r>
            <a:r>
              <a:rPr lang="en-US" dirty="0" smtClean="0"/>
              <a:t> or SA-REST</a:t>
            </a:r>
          </a:p>
          <a:p>
            <a:pPr marL="857250" lvl="1" indent="-228600">
              <a:buFont typeface="Arial"/>
              <a:buChar char="•"/>
            </a:pPr>
            <a:r>
              <a:rPr lang="en-US" dirty="0" smtClean="0"/>
              <a:t>Only </a:t>
            </a:r>
            <a:r>
              <a:rPr lang="en-US" dirty="0" err="1" smtClean="0"/>
              <a:t>Microdata</a:t>
            </a:r>
            <a:r>
              <a:rPr lang="en-US" dirty="0" smtClean="0"/>
              <a:t> at th</a:t>
            </a:r>
            <a:r>
              <a:rPr lang="en-US" dirty="0" smtClean="0"/>
              <a:t>e moments</a:t>
            </a:r>
            <a:endParaRPr dirty="0"/>
          </a:p>
          <a:p>
            <a:pPr marL="457200" lvl="0" indent="-228600" rtl="0">
              <a:buFont typeface="Arial"/>
              <a:buChar char="•"/>
            </a:pPr>
            <a:r>
              <a:rPr dirty="0"/>
              <a:t>Publishing targeted towards the original content </a:t>
            </a:r>
            <a:r>
              <a:rPr dirty="0" smtClean="0"/>
              <a:t>providers</a:t>
            </a:r>
            <a:endParaRPr lang="en-US" dirty="0" smtClean="0"/>
          </a:p>
          <a:p>
            <a:pPr marL="857250" lvl="1" indent="-22860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WebDAV</a:t>
            </a:r>
            <a:r>
              <a:rPr lang="en-US" dirty="0" smtClean="0"/>
              <a:t> / </a:t>
            </a:r>
            <a:r>
              <a:rPr lang="en-US" dirty="0" err="1" smtClean="0"/>
              <a:t>Drupal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r>
              <a:rPr lang="en-US" dirty="0" smtClean="0"/>
              <a:t> / Wiki </a:t>
            </a:r>
            <a:r>
              <a:rPr lang="en-US" dirty="0" err="1" smtClean="0"/>
              <a:t>plugin</a:t>
            </a:r>
            <a:r>
              <a:rPr lang="en-US" dirty="0" smtClean="0"/>
              <a:t> etc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indent="0">
              <a:buNone/>
            </a:pPr>
            <a:r>
              <a:rPr dirty="0" err="1" smtClean="0"/>
              <a:t>Kino</a:t>
            </a:r>
            <a:r>
              <a:rPr lang="en-US" baseline="30000" dirty="0" err="1" smtClean="0"/>
              <a:t>W</a:t>
            </a:r>
            <a:r>
              <a:rPr baseline="30000" dirty="0" smtClean="0"/>
              <a:t> </a:t>
            </a:r>
            <a:r>
              <a:rPr dirty="0"/>
              <a:t>Architecture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6200000" flipH="1">
            <a:off x="4709834" y="4311528"/>
            <a:ext cx="401204" cy="16040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urved Connector 5"/>
          <p:cNvCxnSpPr/>
          <p:nvPr/>
        </p:nvCxnSpPr>
        <p:spPr bwMode="auto">
          <a:xfrm rot="16200000" flipH="1">
            <a:off x="2993472" y="3823794"/>
            <a:ext cx="245931" cy="20141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720385" y="2171278"/>
            <a:ext cx="32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595984" y="3915430"/>
            <a:ext cx="485266" cy="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5302322" y="2807466"/>
            <a:ext cx="484" cy="83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219200"/>
            <a:ext cx="1987510" cy="6745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8600" y="5334000"/>
            <a:ext cx="2143083" cy="97686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Schema.org / LOD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Other third party concept providers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7068" y="2946257"/>
            <a:ext cx="1465911" cy="60709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Kino Browser Plugin</a:t>
            </a:r>
          </a:p>
        </p:txBody>
      </p:sp>
      <p:sp>
        <p:nvSpPr>
          <p:cNvPr id="20" name="Flowchart: Multidocument 19"/>
          <p:cNvSpPr/>
          <p:nvPr/>
        </p:nvSpPr>
        <p:spPr>
          <a:xfrm>
            <a:off x="1070961" y="2675539"/>
            <a:ext cx="1245390" cy="532219"/>
          </a:xfrm>
          <a:prstGeom prst="flowChartMultidocumen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Pages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1546" y="2599507"/>
            <a:ext cx="3420458" cy="1064438"/>
          </a:xfrm>
          <a:prstGeom prst="roundRect">
            <a:avLst>
              <a:gd name="adj" fmla="val 6277"/>
            </a:avLst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Elbow Connector 149"/>
          <p:cNvCxnSpPr>
            <a:stCxn id="19" idx="1"/>
            <a:endCxn id="12" idx="0"/>
          </p:cNvCxnSpPr>
          <p:nvPr/>
        </p:nvCxnSpPr>
        <p:spPr>
          <a:xfrm rot="10800000" flipV="1">
            <a:off x="1300142" y="3249806"/>
            <a:ext cx="1166926" cy="2084193"/>
          </a:xfrm>
          <a:prstGeom prst="bentConnector2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23" name="Elbow Connector 150"/>
          <p:cNvCxnSpPr>
            <a:stCxn id="19" idx="2"/>
            <a:endCxn id="58" idx="0"/>
          </p:cNvCxnSpPr>
          <p:nvPr/>
        </p:nvCxnSpPr>
        <p:spPr>
          <a:xfrm rot="16200000" flipH="1">
            <a:off x="3129040" y="3624340"/>
            <a:ext cx="637644" cy="49567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7467600" y="2438400"/>
            <a:ext cx="1372838" cy="608250"/>
          </a:xfrm>
          <a:prstGeom prst="roundRect">
            <a:avLst/>
          </a:prstGeom>
          <a:solidFill>
            <a:srgbClr val="8064A2">
              <a:alpha val="54000"/>
            </a:srgbClr>
          </a:solidFill>
          <a:ln w="25400" cap="flat" cmpd="sng" algn="ctr">
            <a:solidFill>
              <a:srgbClr val="8064A2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-ends</a:t>
            </a:r>
          </a:p>
        </p:txBody>
      </p:sp>
      <p:cxnSp>
        <p:nvCxnSpPr>
          <p:cNvPr id="31" name="Elbow Connector 30"/>
          <p:cNvCxnSpPr>
            <a:stCxn id="30" idx="2"/>
            <a:endCxn id="72" idx="0"/>
          </p:cNvCxnSpPr>
          <p:nvPr/>
        </p:nvCxnSpPr>
        <p:spPr>
          <a:xfrm rot="5400000">
            <a:off x="7181485" y="3294666"/>
            <a:ext cx="1220550" cy="724519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7030A0"/>
            </a:solidFill>
            <a:prstDash val="sysDash"/>
            <a:headEnd type="arrow"/>
            <a:tailEnd type="non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38200" y="2209800"/>
            <a:ext cx="345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Browser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based annotation</a:t>
            </a:r>
          </a:p>
        </p:txBody>
      </p:sp>
      <p:cxnSp>
        <p:nvCxnSpPr>
          <p:cNvPr id="36" name="Elbow Connector 164"/>
          <p:cNvCxnSpPr>
            <a:stCxn id="72" idx="1"/>
            <a:endCxn id="12" idx="3"/>
          </p:cNvCxnSpPr>
          <p:nvPr/>
        </p:nvCxnSpPr>
        <p:spPr>
          <a:xfrm rot="10800000" flipV="1">
            <a:off x="2371684" y="5219699"/>
            <a:ext cx="3495717" cy="602731"/>
          </a:xfrm>
          <a:prstGeom prst="bentConnector3">
            <a:avLst>
              <a:gd name="adj1" fmla="val 10056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37" name="Oval Callout 36"/>
          <p:cNvSpPr/>
          <p:nvPr/>
        </p:nvSpPr>
        <p:spPr bwMode="auto">
          <a:xfrm rot="5400000">
            <a:off x="2657784" y="2574167"/>
            <a:ext cx="1008345" cy="1467497"/>
          </a:xfrm>
          <a:prstGeom prst="wedgeEllipseCallout">
            <a:avLst>
              <a:gd name="adj1" fmla="val -133440"/>
              <a:gd name="adj2" fmla="val -102982"/>
            </a:avLst>
          </a:pr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14</a:t>
            </a:fld>
            <a:endParaRPr lang="en-US"/>
          </a:p>
        </p:txBody>
      </p:sp>
      <p:sp>
        <p:nvSpPr>
          <p:cNvPr id="51" name="Can 50"/>
          <p:cNvSpPr/>
          <p:nvPr/>
        </p:nvSpPr>
        <p:spPr>
          <a:xfrm>
            <a:off x="3048000" y="4800600"/>
            <a:ext cx="12954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Hosted </a:t>
            </a:r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867400" y="4191000"/>
            <a:ext cx="3048000" cy="1905000"/>
            <a:chOff x="5638800" y="4191000"/>
            <a:chExt cx="3048000" cy="1905000"/>
          </a:xfrm>
        </p:grpSpPr>
        <p:pic>
          <p:nvPicPr>
            <p:cNvPr id="53" name="Picture 52" descr="largeNewGoogleLogoFinalFlat-a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4191000"/>
              <a:ext cx="3048000" cy="1179195"/>
            </a:xfrm>
            <a:prstGeom prst="rect">
              <a:avLst/>
            </a:prstGeom>
          </p:spPr>
        </p:pic>
        <p:pic>
          <p:nvPicPr>
            <p:cNvPr id="54" name="Picture 53" descr="bing-logo.png"/>
            <p:cNvPicPr>
              <a:picLocks noChangeAspect="1"/>
            </p:cNvPicPr>
            <p:nvPr/>
          </p:nvPicPr>
          <p:blipFill>
            <a:blip r:embed="rId5"/>
            <a:srcRect t="27432" b="24000"/>
            <a:stretch>
              <a:fillRect/>
            </a:stretch>
          </p:blipFill>
          <p:spPr>
            <a:xfrm>
              <a:off x="6248400" y="5334000"/>
              <a:ext cx="2134004" cy="762000"/>
            </a:xfrm>
            <a:prstGeom prst="rect">
              <a:avLst/>
            </a:prstGeom>
          </p:spPr>
        </p:pic>
      </p:grpSp>
      <p:sp>
        <p:nvSpPr>
          <p:cNvPr id="58" name="Rounded Rectangle 57"/>
          <p:cNvSpPr/>
          <p:nvPr/>
        </p:nvSpPr>
        <p:spPr>
          <a:xfrm>
            <a:off x="2895600" y="4191000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WebDAV</a:t>
            </a:r>
            <a:r>
              <a:rPr lang="en-US" sz="1200" dirty="0" smtClean="0"/>
              <a:t> </a:t>
            </a:r>
            <a:r>
              <a:rPr lang="en-US" sz="1200" dirty="0" smtClean="0"/>
              <a:t>/CMS </a:t>
            </a:r>
            <a:r>
              <a:rPr lang="en-US" sz="1200" dirty="0" err="1" smtClean="0"/>
              <a:t>plugins</a:t>
            </a:r>
            <a:endParaRPr lang="en-US" sz="1200" dirty="0"/>
          </a:p>
        </p:txBody>
      </p:sp>
      <p:cxnSp>
        <p:nvCxnSpPr>
          <p:cNvPr id="68" name="Straight Arrow Connector 67"/>
          <p:cNvCxnSpPr>
            <a:stCxn id="51" idx="4"/>
          </p:cNvCxnSpPr>
          <p:nvPr/>
        </p:nvCxnSpPr>
        <p:spPr>
          <a:xfrm flipV="1">
            <a:off x="4343400" y="4724400"/>
            <a:ext cx="1447800" cy="495300"/>
          </a:xfrm>
          <a:prstGeom prst="curvedConnector3">
            <a:avLst>
              <a:gd name="adj1" fmla="val 3037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5867400" y="4267200"/>
            <a:ext cx="3124200" cy="19050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>
            <a:stCxn id="58" idx="2"/>
            <a:endCxn id="51" idx="1"/>
          </p:cNvCxnSpPr>
          <p:nvPr/>
        </p:nvCxnSpPr>
        <p:spPr>
          <a:xfrm rot="5400000">
            <a:off x="3581400" y="4686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6482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crawling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5562600" y="16002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Search</a:t>
            </a:r>
            <a:endParaRPr lang="en-US" sz="1800" dirty="0"/>
          </a:p>
        </p:txBody>
      </p:sp>
      <p:sp>
        <p:nvSpPr>
          <p:cNvPr id="93" name="TextBox 92"/>
          <p:cNvSpPr txBox="1"/>
          <p:nvPr/>
        </p:nvSpPr>
        <p:spPr>
          <a:xfrm>
            <a:off x="3435265" y="5867400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</a:t>
            </a:r>
            <a:endParaRPr lang="en-US" dirty="0"/>
          </a:p>
        </p:txBody>
      </p:sp>
      <p:cxnSp>
        <p:nvCxnSpPr>
          <p:cNvPr id="95" name="Elbow Connector 164"/>
          <p:cNvCxnSpPr>
            <a:endCxn id="90" idx="2"/>
          </p:cNvCxnSpPr>
          <p:nvPr/>
        </p:nvCxnSpPr>
        <p:spPr>
          <a:xfrm rot="16200000" flipV="1">
            <a:off x="5314950" y="3181350"/>
            <a:ext cx="2133600" cy="3810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arrow"/>
          </a:ln>
          <a:effectLst/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0000"/>
          </a:bodyPr>
          <a:lstStyle/>
          <a:p>
            <a:pPr>
              <a:buNone/>
            </a:pPr>
            <a:r>
              <a:rPr dirty="0"/>
              <a:t>What is possible with this approach?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/>
          <a:p>
            <a:pPr marL="457200" lvl="0" indent="-228600" rtl="0">
              <a:buFont typeface="Arial"/>
              <a:buChar char="•"/>
            </a:pPr>
            <a:r>
              <a:rPr dirty="0"/>
              <a:t>General search engine based service discovery</a:t>
            </a:r>
          </a:p>
          <a:p>
            <a:pPr marL="914400" lvl="1" indent="-228600" rtl="0">
              <a:buFont typeface="Courier New"/>
              <a:buChar char="o"/>
            </a:pPr>
            <a:r>
              <a:rPr lang="en-US" dirty="0" smtClean="0"/>
              <a:t>A</a:t>
            </a:r>
            <a:r>
              <a:rPr dirty="0" smtClean="0"/>
              <a:t>nnotation </a:t>
            </a:r>
            <a:r>
              <a:rPr dirty="0"/>
              <a:t>driven service discoveries</a:t>
            </a:r>
          </a:p>
          <a:p>
            <a:pPr marL="1371600" lvl="2" indent="-228600" rtl="0">
              <a:buFont typeface="Wingdings"/>
              <a:buChar char="§"/>
            </a:pPr>
            <a:r>
              <a:rPr dirty="0"/>
              <a:t>Issue queries in Google to find the services you are </a:t>
            </a:r>
            <a:r>
              <a:rPr dirty="0" err="1"/>
              <a:t>interstested</a:t>
            </a:r>
            <a:r>
              <a:rPr dirty="0"/>
              <a:t> (provided Google supports filtering by annotations)</a:t>
            </a:r>
          </a:p>
          <a:p>
            <a:pPr marL="457200" lvl="0" indent="-228600" rtl="0">
              <a:buFont typeface="Arial"/>
              <a:buChar char="•"/>
            </a:pPr>
            <a:r>
              <a:rPr dirty="0"/>
              <a:t>Formal structures (WSDL / WADL) can be gleaned from the human readable pages</a:t>
            </a:r>
          </a:p>
          <a:p>
            <a:pPr marL="914400" lvl="1" indent="-228600" rtl="0">
              <a:buFont typeface="Courier New"/>
              <a:buChar char="o"/>
            </a:pPr>
            <a:r>
              <a:rPr dirty="0"/>
              <a:t>Both humans and machines can make use</a:t>
            </a:r>
          </a:p>
          <a:p>
            <a:pPr marL="914400" lvl="1" indent="-228600">
              <a:buFont typeface="Courier New"/>
              <a:buChar char="o"/>
            </a:pPr>
            <a:r>
              <a:rPr dirty="0"/>
              <a:t>More </a:t>
            </a:r>
            <a:r>
              <a:rPr dirty="0" smtClean="0"/>
              <a:t>opportunities </a:t>
            </a:r>
            <a:r>
              <a:rPr dirty="0"/>
              <a:t>for composition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812044"/>
            <a:ext cx="8229600" cy="86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algn="ctr">
              <a:buNone/>
            </a:pPr>
            <a:r>
              <a:rPr/>
              <a:t>Demonstration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3200400" cy="8382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0" name="Picture 2" descr="C:\Users\Ajith\AppData\Local\Microsoft\Windows\Temporary Internet Files\Content.IE5\QDE8JQ2J\MC90044149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indent="0">
              <a:buNone/>
            </a:pPr>
            <a:r>
              <a:rPr lang="en-US" dirty="0" smtClean="0"/>
              <a:t>Extra : </a:t>
            </a:r>
            <a:r>
              <a:rPr dirty="0" smtClean="0"/>
              <a:t>Role </a:t>
            </a:r>
            <a:r>
              <a:rPr dirty="0"/>
              <a:t>of LOD?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 as a huge third party data repository?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Agenda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en-US" dirty="0" smtClean="0"/>
              <a:t>The service Integration problem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What are the patterns we see?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en-US" dirty="0" smtClean="0"/>
              <a:t>What is the best course of action?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Making the best use of HTML 5 and search engines (Google / Bing)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en-US" dirty="0" smtClean="0"/>
              <a:t>Experience from Kino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Annotate-Index-enhance-search Lifecycle for </a:t>
            </a:r>
            <a:r>
              <a:rPr lang="en-US" dirty="0" smtClean="0"/>
              <a:t>biology oriented documents</a:t>
            </a:r>
            <a:endParaRPr lang="en-US" dirty="0" smtClean="0"/>
          </a:p>
          <a:p>
            <a:pPr marL="0" lvl="0" indent="0">
              <a:buFont typeface="Arial" pitchFamily="34" charset="0"/>
              <a:buChar char="•"/>
            </a:pPr>
            <a:r>
              <a:rPr lang="en-US" dirty="0" smtClean="0"/>
              <a:t>Kino Web 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Annotations with schema.org and SA-REST service model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SA-REST, </a:t>
            </a:r>
            <a:r>
              <a:rPr lang="en-US" dirty="0" err="1" smtClean="0"/>
              <a:t>Microdata</a:t>
            </a:r>
            <a:r>
              <a:rPr lang="en-US" dirty="0" smtClean="0"/>
              <a:t> or any other </a:t>
            </a:r>
            <a:r>
              <a:rPr lang="en-US" dirty="0" smtClean="0"/>
              <a:t>mechanism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Before we start - Our Assertions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457200" lvl="0" indent="-228600" rtl="0">
              <a:buFont typeface="Arial"/>
              <a:buChar char="•"/>
            </a:pPr>
            <a:r>
              <a:rPr dirty="0" smtClean="0"/>
              <a:t>There is no global model or representation</a:t>
            </a:r>
            <a:endParaRPr lang="en-US" dirty="0" smtClean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dirty="0" smtClean="0"/>
              <a:t>Accept it!</a:t>
            </a:r>
            <a:endParaRPr lang="en-US" dirty="0" smtClean="0"/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dirty="0" smtClean="0"/>
              <a:t>Instead we can represent one in a universally acceptable way</a:t>
            </a:r>
          </a:p>
          <a:p>
            <a:pPr marL="457200" lvl="0" indent="-228600" rtl="0">
              <a:buFont typeface="Arial"/>
              <a:buChar char="•"/>
            </a:pPr>
            <a:r>
              <a:rPr dirty="0" smtClean="0"/>
              <a:t>Human in the loop is important</a:t>
            </a:r>
            <a:r>
              <a:rPr lang="en-US" dirty="0" smtClean="0"/>
              <a:t>!</a:t>
            </a:r>
          </a:p>
          <a:p>
            <a:pPr marL="914400" lvl="1" indent="-228600" rtl="0">
              <a:buFont typeface="Courier New"/>
              <a:buChar char="o"/>
            </a:pPr>
            <a:r>
              <a:rPr dirty="0" smtClean="0"/>
              <a:t>Don't forget the guy in the trench</a:t>
            </a:r>
          </a:p>
          <a:p>
            <a:pPr marL="457200" lvl="0" indent="-228600" rtl="0">
              <a:buFont typeface="Arial"/>
              <a:buChar char="•"/>
            </a:pPr>
            <a:r>
              <a:rPr dirty="0" smtClean="0"/>
              <a:t>Grass roots / </a:t>
            </a:r>
            <a:r>
              <a:rPr i="1" dirty="0" smtClean="0"/>
              <a:t>bottom up</a:t>
            </a:r>
          </a:p>
          <a:p>
            <a:pPr marL="914400" lvl="1" indent="-228600">
              <a:buFont typeface="Courier New"/>
              <a:buChar char="o"/>
            </a:pPr>
            <a:r>
              <a:rPr i="1" dirty="0" smtClean="0"/>
              <a:t>Top down </a:t>
            </a:r>
            <a:r>
              <a:rPr dirty="0" smtClean="0"/>
              <a:t>approaches are expensive to adopt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What is the Problem ?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457200" lvl="0" indent="-228600" rtl="0"/>
            <a:r>
              <a:rPr dirty="0"/>
              <a:t>Services are (still) described in </a:t>
            </a:r>
            <a:r>
              <a:rPr lang="en-US" dirty="0" smtClean="0"/>
              <a:t>multiple </a:t>
            </a:r>
            <a:r>
              <a:rPr dirty="0" smtClean="0"/>
              <a:t>ways</a:t>
            </a:r>
            <a:endParaRPr lang="en-US" dirty="0" smtClean="0"/>
          </a:p>
          <a:p>
            <a:pPr marL="457200" indent="-228600">
              <a:buFont typeface="Arial" pitchFamily="34" charset="0"/>
              <a:buChar char="•"/>
            </a:pPr>
            <a:r>
              <a:rPr lang="en-US" dirty="0" smtClean="0"/>
              <a:t> SOAP </a:t>
            </a:r>
            <a:r>
              <a:rPr lang="en-US" dirty="0" err="1" smtClean="0"/>
              <a:t>vs</a:t>
            </a:r>
            <a:r>
              <a:rPr lang="en-US" dirty="0" smtClean="0"/>
              <a:t> REST debate is not as bad but still </a:t>
            </a:r>
            <a:r>
              <a:rPr lang="en-US" dirty="0" smtClean="0"/>
              <a:t>exists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dirty="0" smtClean="0"/>
              <a:t> SOAP services have found its home in the enterprise</a:t>
            </a:r>
            <a:endParaRPr lang="en-US" dirty="0" smtClean="0"/>
          </a:p>
          <a:p>
            <a:pPr marL="457200" lvl="0" indent="-228600" rtl="0">
              <a:buFont typeface="Arial" pitchFamily="34" charset="0"/>
              <a:buChar char="•"/>
            </a:pPr>
            <a:endParaRPr dirty="0"/>
          </a:p>
          <a:p>
            <a:pPr marL="914400" lvl="1" indent="-228600" rtl="0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What is the Problem </a:t>
            </a:r>
            <a:r>
              <a:rPr dirty="0" smtClean="0"/>
              <a:t>?</a:t>
            </a:r>
            <a:r>
              <a:rPr lang="en-US" dirty="0" smtClean="0"/>
              <a:t> (Cont)</a:t>
            </a:r>
            <a:endParaRPr dirty="0"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0" lvl="0" indent="0"/>
            <a:r>
              <a:rPr lang="en-US" dirty="0" smtClean="0"/>
              <a:t>REST has become the (</a:t>
            </a:r>
            <a:r>
              <a:rPr lang="en-US" dirty="0" smtClean="0"/>
              <a:t>de facto</a:t>
            </a:r>
            <a:r>
              <a:rPr lang="en-US" dirty="0" smtClean="0"/>
              <a:t>) standard in the </a:t>
            </a:r>
            <a:r>
              <a:rPr lang="en-US" dirty="0" smtClean="0"/>
              <a:t>consumer space</a:t>
            </a:r>
            <a:endParaRPr lang="en-US" dirty="0" smtClean="0"/>
          </a:p>
          <a:p>
            <a:pPr marL="457200" lvl="0" indent="-22860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agreed upon formal description (WSDL 2.0 / WADL ?)</a:t>
            </a:r>
          </a:p>
          <a:p>
            <a:pPr marL="457200" lvl="0" indent="-228600">
              <a:buFont typeface="Arial" pitchFamily="34" charset="0"/>
              <a:buChar char="•"/>
            </a:pPr>
            <a:r>
              <a:rPr lang="en-US" dirty="0" smtClean="0"/>
              <a:t>No specific registry mechanism - Developers just Google to find the services.</a:t>
            </a:r>
          </a:p>
          <a:p>
            <a:pPr marL="457200" lvl="0" indent="-228600">
              <a:buFont typeface="Arial" pitchFamily="34" charset="0"/>
              <a:buChar char="•"/>
            </a:pPr>
            <a:r>
              <a:rPr lang="en-US" dirty="0" smtClean="0"/>
              <a:t>Several high profile composition tools failed ! (Google </a:t>
            </a:r>
            <a:r>
              <a:rPr lang="en-US" dirty="0" err="1" smtClean="0"/>
              <a:t>Mashup</a:t>
            </a:r>
            <a:r>
              <a:rPr lang="en-US" dirty="0" smtClean="0"/>
              <a:t> Editor, Microsoft </a:t>
            </a:r>
            <a:r>
              <a:rPr lang="en-US" dirty="0" err="1" smtClean="0"/>
              <a:t>popfly</a:t>
            </a:r>
            <a:r>
              <a:rPr lang="en-US" dirty="0" smtClean="0"/>
              <a:t>)</a:t>
            </a:r>
          </a:p>
          <a:p>
            <a:pPr marL="457200" lvl="0" indent="-228600" rtl="0"/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/>
              <a:t>What have we learnt ?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457200" lvl="0" indent="-228600" rtl="0">
              <a:buFont typeface="Arial"/>
              <a:buChar char="•"/>
            </a:pPr>
            <a:r>
              <a:rPr dirty="0"/>
              <a:t>Services (and Web </a:t>
            </a:r>
            <a:r>
              <a:rPr dirty="0" smtClean="0"/>
              <a:t>APIs</a:t>
            </a:r>
            <a:r>
              <a:rPr lang="en-US" dirty="0" smtClean="0"/>
              <a:t> / </a:t>
            </a:r>
            <a:r>
              <a:rPr dirty="0" smtClean="0"/>
              <a:t>services </a:t>
            </a:r>
            <a:r>
              <a:rPr dirty="0"/>
              <a:t>wrapped </a:t>
            </a:r>
            <a:r>
              <a:rPr lang="en-US" dirty="0" smtClean="0"/>
              <a:t>by</a:t>
            </a:r>
            <a:r>
              <a:rPr dirty="0" smtClean="0"/>
              <a:t> </a:t>
            </a:r>
            <a:r>
              <a:rPr dirty="0"/>
              <a:t>programming language) are primarily composed by humans</a:t>
            </a:r>
          </a:p>
          <a:p>
            <a:pPr marL="914400" lvl="1" indent="-228600" rtl="0">
              <a:buFont typeface="Courier New"/>
              <a:buChar char="o"/>
            </a:pPr>
            <a:r>
              <a:rPr dirty="0"/>
              <a:t>Read the documentation, copy sample code and use Google generously</a:t>
            </a:r>
          </a:p>
          <a:p>
            <a:pPr marL="457200" lvl="0" indent="-228600" rtl="0">
              <a:buFont typeface="Arial"/>
              <a:buChar char="•"/>
            </a:pPr>
            <a:r>
              <a:rPr dirty="0"/>
              <a:t>Special purpose indexes and registries do not work.</a:t>
            </a:r>
          </a:p>
          <a:p>
            <a:pPr marL="914400" lvl="1" indent="-228600" rtl="0">
              <a:buFont typeface="Courier New"/>
              <a:buChar char="o"/>
            </a:pPr>
            <a:r>
              <a:rPr dirty="0"/>
              <a:t>General purpose search engines (Google / Bing / Yahoo) has become really </a:t>
            </a:r>
            <a:r>
              <a:rPr dirty="0" smtClean="0"/>
              <a:t>good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Anticipated Future Trends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0" lvl="0" indent="0" rtl="0"/>
            <a:r>
              <a:rPr dirty="0"/>
              <a:t>Service consumption and composition is going to remain a semi-automated process</a:t>
            </a:r>
          </a:p>
          <a:p>
            <a:pPr marL="400050" lvl="2" indent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dirty="0" smtClean="0"/>
              <a:t>Humans </a:t>
            </a:r>
            <a:r>
              <a:rPr dirty="0"/>
              <a:t>will always be part of the </a:t>
            </a:r>
            <a:r>
              <a:rPr dirty="0" smtClean="0"/>
              <a:t>process</a:t>
            </a:r>
            <a:endParaRPr lang="en-US" dirty="0" smtClean="0"/>
          </a:p>
          <a:p>
            <a:pPr marL="400050" lvl="2" indent="0"/>
            <a:endParaRPr dirty="0"/>
          </a:p>
          <a:p>
            <a:pPr marL="0" lvl="0" indent="0" rtl="0"/>
            <a:r>
              <a:rPr dirty="0" smtClean="0"/>
              <a:t>Gen</a:t>
            </a:r>
            <a:r>
              <a:rPr lang="en-US" dirty="0" smtClean="0"/>
              <a:t>e</a:t>
            </a:r>
            <a:r>
              <a:rPr dirty="0" smtClean="0"/>
              <a:t>ral </a:t>
            </a:r>
            <a:r>
              <a:rPr dirty="0"/>
              <a:t>purpose Search engines are going to be the key source of data for service composers</a:t>
            </a:r>
          </a:p>
          <a:p>
            <a:pPr marL="0" indent="0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buNone/>
            </a:pPr>
            <a:r>
              <a:rPr dirty="0"/>
              <a:t>Our Primary Premise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indent="0" rtl="0">
              <a:buNone/>
            </a:pPr>
            <a:r>
              <a:rPr b="1" dirty="0"/>
              <a:t>Modification of service descriptions via </a:t>
            </a:r>
          </a:p>
          <a:p>
            <a:pPr lvl="0" indent="0" rtl="0">
              <a:buNone/>
            </a:pPr>
            <a:r>
              <a:rPr b="1" dirty="0"/>
              <a:t>annotations is the best way to supplement the upcoming service consumption </a:t>
            </a:r>
            <a:r>
              <a:rPr b="1" dirty="0" smtClean="0"/>
              <a:t>patterns</a:t>
            </a:r>
            <a:endParaRPr lang="en-US" b="1" dirty="0" smtClean="0"/>
          </a:p>
          <a:p>
            <a:pPr lvl="0" indent="0" rtl="0">
              <a:buNone/>
            </a:pPr>
            <a:endParaRPr lang="en-US" b="1" dirty="0" smtClean="0"/>
          </a:p>
          <a:p>
            <a:pPr lvl="0" indent="0" rtl="0">
              <a:buNone/>
            </a:pPr>
            <a:r>
              <a:rPr dirty="0" smtClean="0"/>
              <a:t>We </a:t>
            </a:r>
            <a:r>
              <a:rPr dirty="0"/>
              <a:t>are not alone in this </a:t>
            </a:r>
            <a:r>
              <a:rPr dirty="0" smtClean="0"/>
              <a:t>thinking!</a:t>
            </a:r>
            <a:endParaRPr lang="en-US" dirty="0" smtClean="0"/>
          </a:p>
          <a:p>
            <a:pPr lvl="1" indent="0">
              <a:buFont typeface="Arial" pitchFamily="34" charset="0"/>
              <a:buChar char="•"/>
            </a:pPr>
            <a:r>
              <a:rPr dirty="0" smtClean="0"/>
              <a:t>The </a:t>
            </a:r>
            <a:r>
              <a:rPr dirty="0"/>
              <a:t>trend towards </a:t>
            </a:r>
            <a:r>
              <a:rPr dirty="0" err="1"/>
              <a:t>microdata</a:t>
            </a:r>
            <a:r>
              <a:rPr dirty="0"/>
              <a:t> and 'rich </a:t>
            </a:r>
            <a:r>
              <a:rPr dirty="0" smtClean="0"/>
              <a:t>snippets' </a:t>
            </a:r>
            <a:endParaRPr dirty="0"/>
          </a:p>
          <a:p>
            <a:pPr indent="0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0000"/>
          </a:bodyPr>
          <a:lstStyle/>
          <a:p>
            <a:pPr indent="0">
              <a:buNone/>
            </a:pPr>
            <a:r>
              <a:rPr dirty="0"/>
              <a:t>A Generic Architecture for the Annotation / Index / Search Cycle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52737" y="2133600"/>
            <a:ext cx="7376863" cy="3657600"/>
            <a:chOff x="357437" y="2057400"/>
            <a:chExt cx="7376863" cy="3657600"/>
          </a:xfrm>
        </p:grpSpPr>
        <p:sp>
          <p:nvSpPr>
            <p:cNvPr id="4" name="Rounded Rectangle 3"/>
            <p:cNvSpPr/>
            <p:nvPr/>
          </p:nvSpPr>
          <p:spPr>
            <a:xfrm>
              <a:off x="1600200" y="2057400"/>
              <a:ext cx="20574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Annotation</a:t>
              </a:r>
              <a:endParaRPr lang="en-US" sz="2400" dirty="0"/>
            </a:p>
          </p:txBody>
        </p:sp>
        <p:sp>
          <p:nvSpPr>
            <p:cNvPr id="5" name="Can 4"/>
            <p:cNvSpPr/>
            <p:nvPr/>
          </p:nvSpPr>
          <p:spPr>
            <a:xfrm>
              <a:off x="964096" y="4267200"/>
              <a:ext cx="1981200" cy="1447800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Third party Data Sources</a:t>
              </a:r>
              <a:endParaRPr lang="en-US" sz="20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753100" y="4343400"/>
              <a:ext cx="1905000" cy="1371600"/>
            </a:xfrm>
            <a:prstGeom prst="ca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Index</a:t>
              </a:r>
              <a:endParaRPr lang="en-US" sz="2400" dirty="0"/>
            </a:p>
          </p:txBody>
        </p:sp>
        <p:cxnSp>
          <p:nvCxnSpPr>
            <p:cNvPr id="8" name="Curved Connector 7"/>
            <p:cNvCxnSpPr>
              <a:stCxn id="4" idx="3"/>
              <a:endCxn id="6" idx="2"/>
            </p:cNvCxnSpPr>
            <p:nvPr/>
          </p:nvCxnSpPr>
          <p:spPr>
            <a:xfrm>
              <a:off x="3657600" y="2590800"/>
              <a:ext cx="2095500" cy="2438400"/>
            </a:xfrm>
            <a:prstGeom prst="curvedConnector3">
              <a:avLst>
                <a:gd name="adj1" fmla="val 50000"/>
              </a:avLst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676900" y="2057400"/>
              <a:ext cx="20574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Search 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>
              <a:stCxn id="5" idx="1"/>
              <a:endCxn id="4" idx="2"/>
            </p:cNvCxnSpPr>
            <p:nvPr/>
          </p:nvCxnSpPr>
          <p:spPr>
            <a:xfrm rot="5400000" flipH="1" flipV="1">
              <a:off x="1720298" y="3358598"/>
              <a:ext cx="1143000" cy="674204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1"/>
              <a:endCxn id="10" idx="2"/>
            </p:cNvCxnSpPr>
            <p:nvPr/>
          </p:nvCxnSpPr>
          <p:spPr>
            <a:xfrm rot="5400000" flipH="1" flipV="1">
              <a:off x="6096000" y="3733800"/>
              <a:ext cx="1219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  <a:endCxn id="5" idx="4"/>
            </p:cNvCxnSpPr>
            <p:nvPr/>
          </p:nvCxnSpPr>
          <p:spPr>
            <a:xfrm rot="10800000">
              <a:off x="2945296" y="4991100"/>
              <a:ext cx="2807804" cy="381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52800" y="3429000"/>
              <a:ext cx="2066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Annotation Submission </a:t>
              </a:r>
            </a:p>
            <a:p>
              <a:r>
                <a:rPr lang="en-US" dirty="0" smtClean="0"/>
                <a:t>or acquisition Process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5181600"/>
              <a:ext cx="2194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Annotation Enhancement</a:t>
              </a:r>
              <a:endParaRPr lang="en-US" dirty="0"/>
            </a:p>
          </p:txBody>
        </p:sp>
        <p:sp>
          <p:nvSpPr>
            <p:cNvPr id="19" name="Flowchart: Multidocument 18"/>
            <p:cNvSpPr/>
            <p:nvPr/>
          </p:nvSpPr>
          <p:spPr>
            <a:xfrm>
              <a:off x="457200" y="2133600"/>
              <a:ext cx="91440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3020" y="3505200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Document Extraction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7437" y="3124200"/>
              <a:ext cx="1090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 </a:t>
              </a:r>
            </a:p>
            <a:p>
              <a:r>
                <a:rPr lang="en-US" dirty="0" smtClean="0"/>
                <a:t>Documents</a:t>
              </a:r>
              <a:endParaRPr lang="en-US" dirty="0"/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A1FC0-FF46-4648-A694-DF9BC8913C0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711</Words>
  <Application>Microsoft Office PowerPoint</Application>
  <PresentationFormat>On-screen Show (4:3)</PresentationFormat>
  <Paragraphs>140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/>
      <vt:lpstr>Semantic Annotation and Search for Resources in the Next Generation Web</vt:lpstr>
      <vt:lpstr>Agenda</vt:lpstr>
      <vt:lpstr>Before we start - Our Assertions</vt:lpstr>
      <vt:lpstr>What is the Problem ?</vt:lpstr>
      <vt:lpstr>What is the Problem ? (Cont)</vt:lpstr>
      <vt:lpstr>What have we learnt ?</vt:lpstr>
      <vt:lpstr>Anticipated Future Trends</vt:lpstr>
      <vt:lpstr>Our Primary Premise</vt:lpstr>
      <vt:lpstr>A Generic Architecture for the Annotation / Index / Search Cycle</vt:lpstr>
      <vt:lpstr>Experience from Kino (KinoE)</vt:lpstr>
      <vt:lpstr>KinoE Architecture</vt:lpstr>
      <vt:lpstr>Slide 12</vt:lpstr>
      <vt:lpstr>KinoW (Web Edition)</vt:lpstr>
      <vt:lpstr>KinoW Architecture</vt:lpstr>
      <vt:lpstr>What is possible with this approach?</vt:lpstr>
      <vt:lpstr>Demonstration</vt:lpstr>
      <vt:lpstr>Questions</vt:lpstr>
      <vt:lpstr>Extra : Role of LOD?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Annotation and Search for Resources in the Next Generation Web</dc:title>
  <dc:creator>Ajith</dc:creator>
  <cp:lastModifiedBy>Ajith</cp:lastModifiedBy>
  <cp:revision>10</cp:revision>
  <dcterms:modified xsi:type="dcterms:W3CDTF">2011-10-21T13:37:15Z</dcterms:modified>
</cp:coreProperties>
</file>