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33.xml" ContentType="application/vnd.openxmlformats-officedocument.presentationml.slide+xml"/>
  <Override PartName="/ppt/notesSlides/notesSlide30.xml" ContentType="application/vnd.openxmlformats-officedocument.presentationml.notesSlide+xml"/>
  <Default Extension="bin" ContentType="application/vnd.openxmlformats-officedocument.presentationml.printerSettings"/>
  <Override PartName="/ppt/notesSlides/notesSlide13.xml" ContentType="application/vnd.openxmlformats-officedocument.presentationml.notesSlide+xml"/>
  <Default Extension="wmf" ContentType="image/x-wmf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46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35.xml" ContentType="application/vnd.openxmlformats-officedocument.presentationml.notesSlide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59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Layouts/slideLayout13.xml" ContentType="application/vnd.openxmlformats-officedocument.presentationml.slideLayout+xml"/>
  <Override PartName="/docProps/custom.xml" ContentType="application/vnd.openxmlformats-officedocument.custom-properties+xml"/>
  <Default Extension="png" ContentType="image/png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83" r:id="rId1"/>
  </p:sldMasterIdLst>
  <p:notesMasterIdLst>
    <p:notesMasterId r:id="rId61"/>
  </p:notesMasterIdLst>
  <p:sldIdLst>
    <p:sldId id="720" r:id="rId2"/>
    <p:sldId id="646" r:id="rId3"/>
    <p:sldId id="647" r:id="rId4"/>
    <p:sldId id="584" r:id="rId5"/>
    <p:sldId id="585" r:id="rId6"/>
    <p:sldId id="586" r:id="rId7"/>
    <p:sldId id="587" r:id="rId8"/>
    <p:sldId id="588" r:id="rId9"/>
    <p:sldId id="648" r:id="rId10"/>
    <p:sldId id="590" r:id="rId11"/>
    <p:sldId id="721" r:id="rId12"/>
    <p:sldId id="698" r:id="rId13"/>
    <p:sldId id="649" r:id="rId14"/>
    <p:sldId id="593" r:id="rId15"/>
    <p:sldId id="722" r:id="rId16"/>
    <p:sldId id="596" r:id="rId17"/>
    <p:sldId id="597" r:id="rId18"/>
    <p:sldId id="650" r:id="rId19"/>
    <p:sldId id="651" r:id="rId20"/>
    <p:sldId id="652" r:id="rId21"/>
    <p:sldId id="654" r:id="rId22"/>
    <p:sldId id="655" r:id="rId23"/>
    <p:sldId id="656" r:id="rId24"/>
    <p:sldId id="657" r:id="rId25"/>
    <p:sldId id="658" r:id="rId26"/>
    <p:sldId id="659" r:id="rId27"/>
    <p:sldId id="660" r:id="rId28"/>
    <p:sldId id="661" r:id="rId29"/>
    <p:sldId id="662" r:id="rId30"/>
    <p:sldId id="663" r:id="rId31"/>
    <p:sldId id="664" r:id="rId32"/>
    <p:sldId id="665" r:id="rId33"/>
    <p:sldId id="699" r:id="rId34"/>
    <p:sldId id="700" r:id="rId35"/>
    <p:sldId id="701" r:id="rId36"/>
    <p:sldId id="669" r:id="rId37"/>
    <p:sldId id="702" r:id="rId38"/>
    <p:sldId id="670" r:id="rId39"/>
    <p:sldId id="671" r:id="rId40"/>
    <p:sldId id="672" r:id="rId41"/>
    <p:sldId id="295" r:id="rId42"/>
    <p:sldId id="703" r:id="rId43"/>
    <p:sldId id="704" r:id="rId44"/>
    <p:sldId id="708" r:id="rId45"/>
    <p:sldId id="719" r:id="rId46"/>
    <p:sldId id="710" r:id="rId47"/>
    <p:sldId id="711" r:id="rId48"/>
    <p:sldId id="725" r:id="rId49"/>
    <p:sldId id="726" r:id="rId50"/>
    <p:sldId id="727" r:id="rId51"/>
    <p:sldId id="717" r:id="rId52"/>
    <p:sldId id="718" r:id="rId53"/>
    <p:sldId id="723" r:id="rId54"/>
    <p:sldId id="724" r:id="rId55"/>
    <p:sldId id="706" r:id="rId56"/>
    <p:sldId id="728" r:id="rId57"/>
    <p:sldId id="729" r:id="rId58"/>
    <p:sldId id="730" r:id="rId59"/>
    <p:sldId id="543" r:id="rId60"/>
  </p:sldIdLst>
  <p:sldSz cx="10080625" cy="7559675"/>
  <p:notesSz cx="7559675" cy="10691813"/>
  <p:custShowLst>
    <p:custShow name="shorter version" id="0">
      <p:sldLst/>
    </p:custShow>
    <p:custShow name="full" id="1">
      <p:sldLst/>
    </p:custShow>
  </p:custShowLst>
  <p:defaultTextStyle>
    <a:defPPr>
      <a:defRPr lang="en-GB"/>
    </a:defPPr>
    <a:lvl1pPr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800"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800"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800"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800"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8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6B0003"/>
    <a:srgbClr val="A6A6A6"/>
  </p:clrMru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2455" autoAdjust="0"/>
    <p:restoredTop sz="94660"/>
  </p:normalViewPr>
  <p:slideViewPr>
    <p:cSldViewPr>
      <p:cViewPr varScale="1">
        <p:scale>
          <a:sx n="133" d="100"/>
          <a:sy n="133" d="100"/>
        </p:scale>
        <p:origin x="-1560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990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6825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fld id="{784CF5E5-E7C4-7A45-9F43-1ECC99364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37931725" indent="-37474525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DC632B-CE84-B14D-A16E-25F2860868C0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2291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BB7C931-E103-2643-B0B7-C2633DCD9A0C}" type="slidenum">
              <a:rPr lang="en-US"/>
              <a:pPr/>
              <a:t>22</a:t>
            </a:fld>
            <a:endParaRPr lang="en-US"/>
          </a:p>
        </p:txBody>
      </p:sp>
      <p:sp>
        <p:nvSpPr>
          <p:cNvPr id="5427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8532E66-8E14-7A4C-A8CD-36679495D0FB}" type="slidenum">
              <a:rPr lang="en-US"/>
              <a:pPr/>
              <a:t>23</a:t>
            </a:fld>
            <a:endParaRPr lang="en-US"/>
          </a:p>
        </p:txBody>
      </p:sp>
      <p:sp>
        <p:nvSpPr>
          <p:cNvPr id="5632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CC740D6-E49D-1A43-90EF-563B165AD05F}" type="slidenum">
              <a:rPr lang="en-US"/>
              <a:pPr/>
              <a:t>24</a:t>
            </a:fld>
            <a:endParaRPr lang="en-US"/>
          </a:p>
        </p:txBody>
      </p:sp>
      <p:sp>
        <p:nvSpPr>
          <p:cNvPr id="5017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8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B8D9485-7680-8E42-9665-A6DDD9305469}" type="slidenum">
              <a:rPr lang="en-US"/>
              <a:pPr/>
              <a:t>25</a:t>
            </a:fld>
            <a:endParaRPr lang="en-US"/>
          </a:p>
        </p:txBody>
      </p:sp>
      <p:sp>
        <p:nvSpPr>
          <p:cNvPr id="6041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2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B8D9485-7680-8E42-9665-A6DDD9305469}" type="slidenum">
              <a:rPr lang="en-US"/>
              <a:pPr/>
              <a:t>26</a:t>
            </a:fld>
            <a:endParaRPr lang="en-US"/>
          </a:p>
        </p:txBody>
      </p:sp>
      <p:sp>
        <p:nvSpPr>
          <p:cNvPr id="6041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2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B8D9485-7680-8E42-9665-A6DDD9305469}" type="slidenum">
              <a:rPr lang="en-US"/>
              <a:pPr/>
              <a:t>27</a:t>
            </a:fld>
            <a:endParaRPr lang="en-US"/>
          </a:p>
        </p:txBody>
      </p:sp>
      <p:sp>
        <p:nvSpPr>
          <p:cNvPr id="6041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2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E48EDCD-D8CD-6D46-8FAC-4FFA8C8F723D}" type="slidenum">
              <a:rPr lang="en-US"/>
              <a:pPr/>
              <a:t>28</a:t>
            </a:fld>
            <a:endParaRPr lang="en-US"/>
          </a:p>
        </p:txBody>
      </p:sp>
      <p:sp>
        <p:nvSpPr>
          <p:cNvPr id="6656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656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E34046C-8DE3-6946-B6AD-8CCB7DC86AE3}" type="slidenum">
              <a:rPr lang="en-US"/>
              <a:pPr/>
              <a:t>29</a:t>
            </a:fld>
            <a:endParaRPr lang="en-US"/>
          </a:p>
        </p:txBody>
      </p:sp>
      <p:sp>
        <p:nvSpPr>
          <p:cNvPr id="6861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861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AD16738-4846-5C4D-A4E4-D1281C69D784}" type="slidenum">
              <a:rPr lang="en-US"/>
              <a:pPr/>
              <a:t>30</a:t>
            </a:fld>
            <a:endParaRPr lang="en-US"/>
          </a:p>
        </p:txBody>
      </p:sp>
      <p:sp>
        <p:nvSpPr>
          <p:cNvPr id="7065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4EF2C59-7302-674D-8811-175ED4101526}" type="slidenum">
              <a:rPr lang="en-US"/>
              <a:pPr/>
              <a:t>31</a:t>
            </a:fld>
            <a:endParaRPr lang="en-US"/>
          </a:p>
        </p:txBody>
      </p:sp>
      <p:sp>
        <p:nvSpPr>
          <p:cNvPr id="7270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270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9293A-1968-ED4B-B10E-EED51619E271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4339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BDA753E-03E5-5F45-A838-788B79D8009B}" type="slidenum">
              <a:rPr lang="en-US"/>
              <a:pPr/>
              <a:t>32</a:t>
            </a:fld>
            <a:endParaRPr lang="en-US"/>
          </a:p>
        </p:txBody>
      </p:sp>
      <p:sp>
        <p:nvSpPr>
          <p:cNvPr id="7475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475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AD16738-4846-5C4D-A4E4-D1281C69D784}" type="slidenum">
              <a:rPr lang="en-US"/>
              <a:pPr/>
              <a:t>33</a:t>
            </a:fld>
            <a:endParaRPr lang="en-US"/>
          </a:p>
        </p:txBody>
      </p:sp>
      <p:sp>
        <p:nvSpPr>
          <p:cNvPr id="7065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AD16738-4846-5C4D-A4E4-D1281C69D784}" type="slidenum">
              <a:rPr lang="en-US"/>
              <a:pPr/>
              <a:t>34</a:t>
            </a:fld>
            <a:endParaRPr lang="en-US"/>
          </a:p>
        </p:txBody>
      </p:sp>
      <p:sp>
        <p:nvSpPr>
          <p:cNvPr id="7065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AD16738-4846-5C4D-A4E4-D1281C69D784}" type="slidenum">
              <a:rPr lang="en-US"/>
              <a:pPr/>
              <a:t>35</a:t>
            </a:fld>
            <a:endParaRPr lang="en-US"/>
          </a:p>
        </p:txBody>
      </p:sp>
      <p:sp>
        <p:nvSpPr>
          <p:cNvPr id="7065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20731F-E4D8-A548-8ACD-0BC682EB247A}" type="slidenum">
              <a:rPr lang="en-US"/>
              <a:pPr/>
              <a:t>36</a:t>
            </a:fld>
            <a:endParaRPr lang="en-US"/>
          </a:p>
        </p:txBody>
      </p:sp>
      <p:sp>
        <p:nvSpPr>
          <p:cNvPr id="8294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294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61ECF3E-BD71-3245-95C7-19EF5A15B925}" type="slidenum">
              <a:rPr lang="en-US"/>
              <a:pPr/>
              <a:t>37</a:t>
            </a:fld>
            <a:endParaRPr lang="en-US"/>
          </a:p>
        </p:txBody>
      </p:sp>
      <p:sp>
        <p:nvSpPr>
          <p:cNvPr id="8499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499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61ECF3E-BD71-3245-95C7-19EF5A15B925}" type="slidenum">
              <a:rPr lang="en-US"/>
              <a:pPr/>
              <a:t>38</a:t>
            </a:fld>
            <a:endParaRPr lang="en-US"/>
          </a:p>
        </p:txBody>
      </p:sp>
      <p:sp>
        <p:nvSpPr>
          <p:cNvPr id="8499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499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9F3E130-669A-AD42-B4E5-23743A5B1D16}" type="slidenum">
              <a:rPr lang="en-US"/>
              <a:pPr/>
              <a:t>39</a:t>
            </a:fld>
            <a:endParaRPr lang="en-US"/>
          </a:p>
        </p:txBody>
      </p:sp>
      <p:sp>
        <p:nvSpPr>
          <p:cNvPr id="8704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704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94665B7-9BBA-4543-934F-0A1A2AD39EA8}" type="slidenum">
              <a:rPr lang="en-US"/>
              <a:pPr/>
              <a:t>40</a:t>
            </a:fld>
            <a:endParaRPr lang="en-US"/>
          </a:p>
        </p:txBody>
      </p:sp>
      <p:sp>
        <p:nvSpPr>
          <p:cNvPr id="8909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909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840119F-71F2-A142-A4EE-02FC785269B6}" type="slidenum">
              <a:rPr lang="en-US"/>
              <a:pPr/>
              <a:t>41</a:t>
            </a:fld>
            <a:endParaRPr lang="en-US"/>
          </a:p>
        </p:txBody>
      </p:sp>
      <p:sp>
        <p:nvSpPr>
          <p:cNvPr id="9523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523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90734EC-AF63-1641-8B5F-57E220FCD307}" type="slidenum">
              <a:rPr lang="en-US"/>
              <a:pPr/>
              <a:t>13</a:t>
            </a:fld>
            <a:endParaRPr lang="en-US"/>
          </a:p>
        </p:txBody>
      </p:sp>
      <p:sp>
        <p:nvSpPr>
          <p:cNvPr id="3174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6A40265-8550-6B45-9174-40D145300874}" type="slidenum">
              <a:rPr lang="en-US"/>
              <a:pPr/>
              <a:t>42</a:t>
            </a:fld>
            <a:endParaRPr lang="en-US"/>
          </a:p>
        </p:txBody>
      </p:sp>
      <p:sp>
        <p:nvSpPr>
          <p:cNvPr id="11161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162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94665B7-9BBA-4543-934F-0A1A2AD39EA8}" type="slidenum">
              <a:rPr lang="en-US"/>
              <a:pPr/>
              <a:t>43</a:t>
            </a:fld>
            <a:endParaRPr lang="en-US"/>
          </a:p>
        </p:txBody>
      </p:sp>
      <p:sp>
        <p:nvSpPr>
          <p:cNvPr id="8909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909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DC632B-CE84-B14D-A16E-25F2860868C0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12291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9293A-1968-ED4B-B10E-EED51619E271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14339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en-US" dirty="0" smtClean="0"/>
              <a:t>The</a:t>
            </a:r>
            <a:r>
              <a:rPr lang="en-US" baseline="0" dirty="0" smtClean="0"/>
              <a:t> point is: they combine data drawn from </a:t>
            </a:r>
            <a:r>
              <a:rPr lang="en-US" baseline="0" dirty="0" err="1" smtClean="0"/>
              <a:t>data.gov.uk</a:t>
            </a:r>
            <a:r>
              <a:rPr lang="en-US" baseline="0" dirty="0" smtClean="0"/>
              <a:t> to produce, traditional, printed paper to be distributed in the neighborhood providing practical information like doctors, pharmacies, etc, in an up-to-date fashion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BDD423B-3E64-AA46-82E7-CE09AD9D2009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8654C26-8764-744E-B2FB-03766799F96B}" type="slidenum">
              <a:rPr lang="en-US"/>
              <a:pPr/>
              <a:t>53</a:t>
            </a:fld>
            <a:endParaRPr lang="en-US"/>
          </a:p>
        </p:txBody>
      </p:sp>
      <p:sp>
        <p:nvSpPr>
          <p:cNvPr id="148483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8484" name="Text Box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tIns="12347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1400">
                <a:latin typeface="Arial" charset="0"/>
                <a:ea typeface="DejaVu Sans" charset="0"/>
                <a:cs typeface="DejaVu Sans" charset="0"/>
              </a:rPr>
              <a:t>Tool to find the best drug usage adapted to an individual patient. The navigator tool combines various databases, ontologies to provide a better tool.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1400">
                <a:latin typeface="Arial" charset="0"/>
                <a:ea typeface="DejaVu Sans" charset="0"/>
                <a:cs typeface="DejaVu Sans" charset="0"/>
              </a:rPr>
              <a:t>The flexibility of the interface is important: the structure of the underlying data (eg, databases, regulation) change often, but by localizing the change on the database-to-RDF mapping, the rest of the system is protected against change; one of the main reasons why this approach was chosen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3BBA95D-B790-9D4C-A3FC-94284373081F}" type="slidenum">
              <a:rPr lang="en-US"/>
              <a:pPr/>
              <a:t>54</a:t>
            </a:fld>
            <a:endParaRPr lang="en-US"/>
          </a:p>
        </p:txBody>
      </p:sp>
      <p:sp>
        <p:nvSpPr>
          <p:cNvPr id="17510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5108" name="Text Box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tIns="12347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1400" dirty="0">
              <a:latin typeface="Arial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B3E04EF-E9FF-574E-9F96-64CF9BCC8234}" type="slidenum">
              <a:rPr lang="en-US"/>
              <a:pPr/>
              <a:t>59</a:t>
            </a:fld>
            <a:endParaRPr lang="en-US"/>
          </a:p>
        </p:txBody>
      </p:sp>
      <p:sp>
        <p:nvSpPr>
          <p:cNvPr id="60313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314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AD10A1F-93BB-A244-A716-A4040F130CD6}" type="slidenum">
              <a:rPr lang="en-US"/>
              <a:pPr/>
              <a:t>16</a:t>
            </a:fld>
            <a:endParaRPr lang="en-US"/>
          </a:p>
        </p:txBody>
      </p:sp>
      <p:sp>
        <p:nvSpPr>
          <p:cNvPr id="4198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666DD0D-FBB1-4E47-A9BF-311B1844CB9E}" type="slidenum">
              <a:rPr lang="en-US"/>
              <a:pPr/>
              <a:t>17</a:t>
            </a:fld>
            <a:endParaRPr lang="en-US"/>
          </a:p>
        </p:txBody>
      </p:sp>
      <p:sp>
        <p:nvSpPr>
          <p:cNvPr id="4403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B14F840-6BDE-5D44-B776-6748D3E3DA6F}" type="slidenum">
              <a:rPr lang="en-US"/>
              <a:pPr/>
              <a:t>18</a:t>
            </a:fld>
            <a:endParaRPr lang="en-US"/>
          </a:p>
        </p:txBody>
      </p:sp>
      <p:sp>
        <p:nvSpPr>
          <p:cNvPr id="4608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E2064D1-3D4A-9149-AED7-56443C283C53}" type="slidenum">
              <a:rPr lang="en-US"/>
              <a:pPr/>
              <a:t>19</a:t>
            </a:fld>
            <a:endParaRPr lang="en-US"/>
          </a:p>
        </p:txBody>
      </p:sp>
      <p:sp>
        <p:nvSpPr>
          <p:cNvPr id="4813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CC740D6-E49D-1A43-90EF-563B165AD05F}" type="slidenum">
              <a:rPr lang="en-US"/>
              <a:pPr/>
              <a:t>20</a:t>
            </a:fld>
            <a:endParaRPr lang="en-US"/>
          </a:p>
        </p:txBody>
      </p:sp>
      <p:sp>
        <p:nvSpPr>
          <p:cNvPr id="5017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8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3E4FF33-D473-FF48-AD9C-482FA000A5E1}" type="slidenum">
              <a:rPr lang="en-US"/>
              <a:pPr/>
              <a:t>21</a:t>
            </a:fld>
            <a:endParaRPr lang="en-US"/>
          </a:p>
        </p:txBody>
      </p:sp>
      <p:sp>
        <p:nvSpPr>
          <p:cNvPr id="5222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5141358"/>
            <a:ext cx="1008844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56047" y="1931918"/>
            <a:ext cx="8568531" cy="2016973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53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56047" y="3981128"/>
            <a:ext cx="8568531" cy="1322451"/>
          </a:xfrm>
        </p:spPr>
        <p:txBody>
          <a:bodyPr lIns="50397" rIns="50397"/>
          <a:lstStyle>
            <a:lvl1pPr marL="0" marR="70556" indent="0" algn="r">
              <a:buNone/>
              <a:defRPr>
                <a:solidFill>
                  <a:schemeClr val="tx2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4150" y="5459765"/>
            <a:ext cx="10084776" cy="2107723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0987"/>
            <a:ext cx="9072563" cy="1259946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5963744"/>
            <a:ext cx="4454027" cy="839964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1589" anchor="ctr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20819" y="5963744"/>
            <a:ext cx="4455776" cy="839964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1589" anchor="ctr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4031" y="1592067"/>
            <a:ext cx="4454027" cy="434506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1592067"/>
            <a:ext cx="4455776" cy="434506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459913" y="7063572"/>
            <a:ext cx="476330" cy="402483"/>
          </a:xfrm>
          <a:prstGeom prst="rect">
            <a:avLst/>
          </a:prstGeom>
        </p:spPr>
        <p:txBody>
          <a:bodyPr/>
          <a:lstStyle/>
          <a:p>
            <a:fld id="{1A1347CC-9772-457A-84C7-E473F0598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59913" y="7063572"/>
            <a:ext cx="476330" cy="402483"/>
          </a:xfrm>
          <a:prstGeom prst="rect">
            <a:avLst/>
          </a:prstGeom>
        </p:spPr>
        <p:txBody>
          <a:bodyPr/>
          <a:lstStyle/>
          <a:p>
            <a:fld id="{1A1347CC-9772-457A-84C7-E473F05982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59913" y="7063572"/>
            <a:ext cx="476330" cy="402483"/>
          </a:xfrm>
          <a:prstGeom prst="rect">
            <a:avLst/>
          </a:prstGeom>
        </p:spPr>
        <p:txBody>
          <a:bodyPr/>
          <a:lstStyle/>
          <a:p>
            <a:fld id="{1A1347CC-9772-457A-84C7-E473F0598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3170237"/>
            <a:ext cx="9296400" cy="1501775"/>
          </a:xfrm>
        </p:spPr>
        <p:txBody>
          <a:bodyPr anchor="t"/>
          <a:lstStyle>
            <a:lvl1pPr algn="ctr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59913" y="7063572"/>
            <a:ext cx="476330" cy="402483"/>
          </a:xfrm>
          <a:prstGeom prst="rect">
            <a:avLst/>
          </a:prstGeom>
        </p:spPr>
        <p:txBody>
          <a:bodyPr/>
          <a:lstStyle/>
          <a:p>
            <a:fld id="{1A1347CC-9772-457A-84C7-E473F05982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59913" y="7063572"/>
            <a:ext cx="476330" cy="402483"/>
          </a:xfrm>
          <a:prstGeom prst="rect">
            <a:avLst/>
          </a:prstGeom>
        </p:spPr>
        <p:txBody>
          <a:bodyPr/>
          <a:lstStyle/>
          <a:p>
            <a:fld id="{1A1347CC-9772-457A-84C7-E473F05982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251989"/>
            <a:ext cx="9072563" cy="100795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4032" y="2789851"/>
            <a:ext cx="9076063" cy="2186915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100783" anchor="t" anchorCtr="0">
            <a:normAutofit/>
          </a:bodyPr>
          <a:lstStyle>
            <a:lvl1pPr marL="0" indent="0">
              <a:buNone/>
              <a:defRPr sz="18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04032" y="1348929"/>
            <a:ext cx="9076063" cy="1236536"/>
          </a:xfrm>
        </p:spPr>
        <p:txBody>
          <a:bodyPr/>
          <a:lstStyle>
            <a:lvl3pPr indent="0">
              <a:spcBef>
                <a:spcPts val="0"/>
              </a:spcBef>
              <a:defRPr/>
            </a:lvl3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04031" y="5222026"/>
            <a:ext cx="9072563" cy="158168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33017" y="7063572"/>
            <a:ext cx="403225" cy="402483"/>
          </a:xfrm>
          <a:prstGeom prst="rect">
            <a:avLst/>
          </a:prstGeom>
        </p:spPr>
        <p:txBody>
          <a:bodyPr/>
          <a:lstStyle/>
          <a:p>
            <a:fld id="{1A1347CC-9772-457A-84C7-E473F0598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251989"/>
            <a:ext cx="9072563" cy="100795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0531" y="1492006"/>
            <a:ext cx="9076063" cy="1972312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100783" anchor="t" anchorCtr="0">
            <a:normAutofit/>
          </a:bodyPr>
          <a:lstStyle>
            <a:lvl1pPr marL="0" indent="0">
              <a:buNone/>
              <a:defRPr sz="18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04032" y="3648259"/>
            <a:ext cx="9076063" cy="1236536"/>
          </a:xfrm>
        </p:spPr>
        <p:txBody>
          <a:bodyPr/>
          <a:lstStyle>
            <a:lvl3pPr indent="0">
              <a:spcBef>
                <a:spcPts val="0"/>
              </a:spcBef>
              <a:defRPr/>
            </a:lvl3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/>
          </p:nvPr>
        </p:nvSpPr>
        <p:spPr>
          <a:xfrm>
            <a:off x="500531" y="5068746"/>
            <a:ext cx="9076063" cy="201318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100783" anchor="t" anchorCtr="0">
            <a:normAutofit/>
          </a:bodyPr>
          <a:lstStyle>
            <a:lvl1pPr marL="0" indent="0">
              <a:buNone/>
              <a:defRPr sz="18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33017" y="7063572"/>
            <a:ext cx="403225" cy="402483"/>
          </a:xfrm>
          <a:prstGeom prst="rect">
            <a:avLst/>
          </a:prstGeom>
        </p:spPr>
        <p:txBody>
          <a:bodyPr/>
          <a:lstStyle/>
          <a:p>
            <a:fld id="{1A1347CC-9772-457A-84C7-E473F0598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251989"/>
            <a:ext cx="9072563" cy="100795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0531" y="1941654"/>
            <a:ext cx="9076063" cy="4302297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100783" anchor="t" anchorCtr="0">
            <a:normAutofit/>
          </a:bodyPr>
          <a:lstStyle>
            <a:lvl1pPr marL="0" indent="0">
              <a:buNone/>
              <a:defRPr sz="18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33017" y="7063572"/>
            <a:ext cx="403225" cy="402483"/>
          </a:xfrm>
          <a:prstGeom prst="rect">
            <a:avLst/>
          </a:prstGeom>
        </p:spPr>
        <p:txBody>
          <a:bodyPr/>
          <a:lstStyle/>
          <a:p>
            <a:fld id="{1A1347CC-9772-457A-84C7-E473F0598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59913" y="7063572"/>
            <a:ext cx="476330" cy="402483"/>
          </a:xfrm>
          <a:prstGeom prst="rect">
            <a:avLst/>
          </a:prstGeom>
        </p:spPr>
        <p:txBody>
          <a:bodyPr/>
          <a:lstStyle/>
          <a:p>
            <a:fld id="{1A1347CC-9772-457A-84C7-E473F05982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4031" y="3191863"/>
            <a:ext cx="9072563" cy="1259946"/>
          </a:xfrm>
        </p:spPr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70" y="1168136"/>
            <a:ext cx="8568531" cy="2015913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53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4518" y="3231669"/>
            <a:ext cx="5040313" cy="1603745"/>
          </a:xfrm>
        </p:spPr>
        <p:txBody>
          <a:bodyPr lIns="100794" rIns="100794" anchor="t"/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59913" y="7063572"/>
            <a:ext cx="476330" cy="402483"/>
          </a:xfrm>
          <a:prstGeom prst="rect">
            <a:avLst/>
          </a:prstGeom>
        </p:spPr>
        <p:txBody>
          <a:bodyPr/>
          <a:lstStyle/>
          <a:p>
            <a:fld id="{1A1347CC-9772-457A-84C7-E473F05982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009187" y="3312976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803676" y="3312976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632890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632890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59913" y="7063572"/>
            <a:ext cx="476330" cy="402483"/>
          </a:xfrm>
          <a:prstGeom prst="rect">
            <a:avLst/>
          </a:prstGeom>
        </p:spPr>
        <p:txBody>
          <a:bodyPr/>
          <a:lstStyle/>
          <a:p>
            <a:fld id="{1A1347CC-9772-457A-84C7-E473F05982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>
            <a:spLocks/>
          </p:cNvSpPr>
          <p:nvPr userDrawn="1"/>
        </p:nvSpPr>
        <p:spPr bwMode="auto">
          <a:xfrm>
            <a:off x="-6661" y="6383784"/>
            <a:ext cx="3750815" cy="1191457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0794" tIns="50397" rIns="100794" bIns="50397" anchor="ctr" compatLnSpc="1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50414" y="6553191"/>
            <a:ext cx="5446695" cy="10153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35470" y="6546660"/>
            <a:ext cx="4068466" cy="102895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0183" y="6379910"/>
            <a:ext cx="3754337" cy="119533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63512" y="46037"/>
            <a:ext cx="9753599" cy="1259946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239712" y="1493837"/>
            <a:ext cx="9524999" cy="5181600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65088" y="7366967"/>
            <a:ext cx="428322" cy="229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 smtClean="0"/>
              <a:t>(</a:t>
            </a:r>
            <a:fld id="{1F7FDA8B-F13B-1D43-9711-3B08EFAB2B53}" type="slidenum">
              <a:rPr lang="en-US" sz="1000" smtClean="0"/>
              <a:pPr algn="l"/>
              <a:t>‹#›</a:t>
            </a:fld>
            <a:r>
              <a:rPr lang="en-US" sz="1000" dirty="0" smtClean="0"/>
              <a:t>)</a:t>
            </a:r>
            <a:endParaRPr lang="en-US" sz="1000" dirty="0"/>
          </a:p>
        </p:txBody>
      </p:sp>
      <p:pic>
        <p:nvPicPr>
          <p:cNvPr id="16" name="Picture 15" descr="br.pn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394825" y="7131438"/>
            <a:ext cx="685800" cy="419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9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51" r:id="rId13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03177" indent="-282224" algn="l" rtl="0" eaLnBrk="1" latinLnBrk="0" hangingPunct="1">
        <a:spcBef>
          <a:spcPts val="441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01" indent="-251986" algn="l" rtl="0" eaLnBrk="1" latinLnBrk="0" hangingPunct="1">
        <a:spcBef>
          <a:spcPts val="357"/>
        </a:spcBef>
        <a:buClr>
          <a:schemeClr val="accent1"/>
        </a:buClr>
        <a:buFont typeface="Verdana"/>
        <a:buChar char="◦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47467" indent="-251986" algn="l" rtl="0" eaLnBrk="1" latinLnBrk="0" hangingPunct="1">
        <a:spcBef>
          <a:spcPts val="386"/>
        </a:spcBef>
        <a:buClr>
          <a:schemeClr val="accent2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929" indent="-251986" algn="l" rtl="0" eaLnBrk="1" latinLnBrk="0" hangingPunct="1">
        <a:spcBef>
          <a:spcPts val="386"/>
        </a:spcBef>
        <a:buClr>
          <a:schemeClr val="accent2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15" indent="-251986" algn="l" rtl="0" eaLnBrk="1" latinLnBrk="0" hangingPunct="1">
        <a:spcBef>
          <a:spcPts val="386"/>
        </a:spcBef>
        <a:buClr>
          <a:schemeClr val="accent2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3900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015886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67872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19858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2001/sw/sweo/public/UseCases/Pfizer/" TargetMode="Externa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2001/sw/sweo/public/UseCases/Pfizer/" TargetMode="Externa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music/artists/618b6900-0618-4f1e-b835-bccb17f84294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music/artists/618b6900-0618-4f1e-b835-bccb17f84294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dbpedia.org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wmf"/><Relationship Id="rId8" Type="http://schemas.openxmlformats.org/officeDocument/2006/relationships/image" Target="../media/image20.w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wmf"/><Relationship Id="rId8" Type="http://schemas.openxmlformats.org/officeDocument/2006/relationships/image" Target="../media/image20.w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music/artists/618b6900-0618-4f1e-b835-bccb17f84294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music/artists/618b6900-0618-4f1e-b835-bccb17f84294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2001/sw/sweo/public/UseCases/PharmaSurveyor/" TargetMode="External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2001/sw/sweo/public/UseCases/Zaragoza-2/" TargetMode="External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bit.ly/dg7H7Z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Unicode MS"/>
                <a:cs typeface="Arial Unicode MS"/>
              </a:rPr>
              <a:t>How does the Semantic Web Work?</a:t>
            </a:r>
            <a:endParaRPr lang="en-US" dirty="0">
              <a:latin typeface="Arial Unicode MS"/>
              <a:cs typeface="Arial Unicode MS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Ivan Herman, W3C,</a:t>
            </a:r>
          </a:p>
          <a:p>
            <a:r>
              <a:rPr lang="en-US" dirty="0" smtClean="0"/>
              <a:t>“Semantic Café”, organized by the W3C Brazil Office</a:t>
            </a:r>
          </a:p>
          <a:p>
            <a:r>
              <a:rPr lang="en-US" dirty="0" smtClean="0"/>
              <a:t>São Paulo, Brazil, 2010-10-15</a:t>
            </a:r>
            <a:endParaRPr lang="en-US" dirty="0">
              <a:latin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more an more data on the Web</a:t>
            </a:r>
          </a:p>
          <a:p>
            <a:pPr lvl="1"/>
            <a:r>
              <a:rPr lang="en-US" dirty="0" smtClean="0"/>
              <a:t>government data, health related data, general knowledge, company information, flight information, restaurants,…</a:t>
            </a:r>
          </a:p>
          <a:p>
            <a:r>
              <a:rPr lang="en-US" dirty="0" smtClean="0"/>
              <a:t>More and more applications rely on the availability of that data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on the Web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But… data are often in isolation, “silos”</a:t>
            </a:r>
            <a:endParaRPr lang="en-US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63512" y="7345987"/>
            <a:ext cx="8193088" cy="290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7932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US" sz="1000" i="1" dirty="0" smtClean="0">
                <a:solidFill>
                  <a:srgbClr val="FFFFFF"/>
                </a:solidFill>
                <a:ea typeface="msmincho" charset="0"/>
                <a:cs typeface="msmincho" charset="0"/>
              </a:rPr>
              <a:t>Photo credit “nepatterson”, Flickr</a:t>
            </a:r>
            <a:endParaRPr lang="en-US" sz="1000" i="1" dirty="0">
              <a:solidFill>
                <a:srgbClr val="FFFFFF"/>
              </a:solidFill>
              <a:ea typeface="msmincho" charset="0"/>
              <a:cs typeface="msmincho" charset="0"/>
              <a:hlinkClick r:id="rId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312" y="1417637"/>
            <a:ext cx="72136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“Web” where</a:t>
            </a:r>
          </a:p>
          <a:p>
            <a:pPr lvl="1"/>
            <a:r>
              <a:rPr lang="en-US" dirty="0" smtClean="0"/>
              <a:t>documents are available for download on the Internet</a:t>
            </a:r>
          </a:p>
          <a:p>
            <a:pPr lvl="1"/>
            <a:r>
              <a:rPr lang="en-US" dirty="0" smtClean="0"/>
              <a:t>but there would be no hyperlinks among them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Imagine…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/>
              <a:t>And the problem </a:t>
            </a:r>
            <a:r>
              <a:rPr lang="en-US" i="1" u="sng"/>
              <a:t>is</a:t>
            </a:r>
            <a:r>
              <a:rPr lang="en-US"/>
              <a:t> real…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20712" y="1351341"/>
            <a:ext cx="9021752" cy="5854698"/>
            <a:chOff x="45" y="757"/>
            <a:chExt cx="6116" cy="3969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" y="874"/>
              <a:ext cx="3917" cy="2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outerShdw blurRad="63500" dist="101823" dir="2700000" algn="ctr" rotWithShape="0">
                <a:srgbClr val="C0C0C0"/>
              </a:outerShdw>
            </a:effectLst>
          </p:spPr>
        </p:pic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80" y="757"/>
              <a:ext cx="4082" cy="30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outerShdw blurRad="63500" dist="101823" dir="2700000" algn="ctr" rotWithShape="0">
                <a:srgbClr val="C0C0C0"/>
              </a:outerShdw>
            </a:effectLst>
          </p:spPr>
        </p:pic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93" y="1860"/>
              <a:ext cx="3855" cy="28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outerShdw blurRad="63500" dist="101823" dir="2700000" algn="ctr" rotWithShape="0">
                <a:srgbClr val="C0C0C0"/>
              </a:outerShdw>
            </a:effec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712" y="1444625"/>
            <a:ext cx="9556749" cy="5573713"/>
          </a:xfrm>
        </p:spPr>
        <p:txBody>
          <a:bodyPr/>
          <a:lstStyle/>
          <a:p>
            <a:r>
              <a:rPr lang="en-US" dirty="0" smtClean="0"/>
              <a:t>We need a proper infrastructure for a real </a:t>
            </a:r>
            <a:r>
              <a:rPr lang="en-US" i="1" u="sng" dirty="0" smtClean="0"/>
              <a:t>Web of Data</a:t>
            </a:r>
          </a:p>
          <a:p>
            <a:pPr lvl="1"/>
            <a:r>
              <a:rPr lang="en-US" dirty="0" smtClean="0"/>
              <a:t>data is available on the Web</a:t>
            </a:r>
          </a:p>
          <a:p>
            <a:pPr lvl="1"/>
            <a:r>
              <a:rPr lang="en-US" dirty="0" smtClean="0"/>
              <a:t>data are interlinked over the Web (“Linked Data”)</a:t>
            </a:r>
          </a:p>
          <a:p>
            <a:r>
              <a:rPr lang="en-US" smtClean="0"/>
              <a:t>I.e., </a:t>
            </a:r>
            <a:r>
              <a:rPr lang="en-US" dirty="0" smtClean="0"/>
              <a:t>data can be </a:t>
            </a:r>
            <a:r>
              <a:rPr lang="en-US" i="1" u="sng" dirty="0" smtClean="0"/>
              <a:t>integrated </a:t>
            </a:r>
            <a:r>
              <a:rPr lang="en-US" dirty="0" smtClean="0"/>
              <a:t>over the Web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on the Web is not enough…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I.e.,…  we need to connect the silos</a:t>
            </a:r>
            <a:endParaRPr lang="en-US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46050" y="7272338"/>
            <a:ext cx="8193088" cy="290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9991" tIns="67925" rIns="89991" bIns="44996">
            <a:prstTxWarp prst="textNoShape">
              <a:avLst/>
            </a:prstTxWarp>
          </a:bodyPr>
          <a:lstStyle/>
          <a:p>
            <a:pPr>
              <a:tabLst>
                <a:tab pos="0" algn="l"/>
                <a:tab pos="717476" algn="l"/>
                <a:tab pos="1436539" algn="l"/>
                <a:tab pos="2155602" algn="l"/>
                <a:tab pos="2874665" algn="l"/>
                <a:tab pos="3593727" algn="l"/>
                <a:tab pos="4312791" algn="l"/>
                <a:tab pos="5031853" algn="l"/>
                <a:tab pos="5750916" algn="l"/>
                <a:tab pos="6469980" algn="l"/>
                <a:tab pos="7189043" algn="l"/>
                <a:tab pos="7908105" algn="l"/>
                <a:tab pos="8627169" algn="l"/>
                <a:tab pos="9346231" algn="l"/>
                <a:tab pos="10065294" algn="l"/>
                <a:tab pos="10784356" algn="l"/>
              </a:tabLst>
            </a:pPr>
            <a:r>
              <a:rPr lang="en-US" sz="1000" i="1" dirty="0" smtClean="0">
                <a:solidFill>
                  <a:srgbClr val="FFFFFF"/>
                </a:solidFill>
                <a:ea typeface="msmincho" charset="0"/>
                <a:cs typeface="msmincho" charset="0"/>
              </a:rPr>
              <a:t>Photo credit “</a:t>
            </a:r>
            <a:r>
              <a:rPr lang="en-US" sz="1000" i="1" dirty="0" err="1" smtClean="0">
                <a:solidFill>
                  <a:srgbClr val="FFFFFF"/>
                </a:solidFill>
                <a:ea typeface="msmincho" charset="0"/>
                <a:cs typeface="msmincho" charset="0"/>
              </a:rPr>
              <a:t>kxlly</a:t>
            </a:r>
            <a:r>
              <a:rPr lang="en-US" sz="1000" i="1" dirty="0" smtClean="0">
                <a:solidFill>
                  <a:srgbClr val="FFFFFF"/>
                </a:solidFill>
                <a:ea typeface="msmincho" charset="0"/>
                <a:cs typeface="msmincho" charset="0"/>
              </a:rPr>
              <a:t>”, Flickr</a:t>
            </a:r>
            <a:endParaRPr lang="en-US" sz="1000" i="1" dirty="0">
              <a:solidFill>
                <a:srgbClr val="FFFFFF"/>
              </a:solidFill>
              <a:ea typeface="msmincho" charset="0"/>
              <a:cs typeface="msmincho" charset="0"/>
              <a:hlinkClick r:id="rId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313" y="1474787"/>
            <a:ext cx="7340600" cy="5505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use a simplistic example to introduce the main Semantic Web concepts</a:t>
            </a:r>
          </a:p>
        </p:txBody>
      </p:sp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 what follows…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the various data onto an abstract data representation</a:t>
            </a:r>
          </a:p>
          <a:p>
            <a:pPr lvl="1"/>
            <a:r>
              <a:rPr lang="en-US" dirty="0" smtClean="0"/>
              <a:t>make the data independent of its internal representation…</a:t>
            </a:r>
          </a:p>
          <a:p>
            <a:r>
              <a:rPr lang="en-US" dirty="0" smtClean="0"/>
              <a:t>Merge the resulting representations</a:t>
            </a:r>
          </a:p>
          <a:p>
            <a:r>
              <a:rPr lang="en-US" dirty="0" smtClean="0"/>
              <a:t>Start making queries on the whole!</a:t>
            </a:r>
          </a:p>
          <a:p>
            <a:pPr lvl="1"/>
            <a:r>
              <a:rPr lang="en-US" dirty="0" smtClean="0"/>
              <a:t>queries not possible on the individual data sets</a:t>
            </a:r>
            <a:endParaRPr lang="en-US" dirty="0"/>
          </a:p>
        </p:txBody>
      </p:sp>
      <p:sp>
        <p:nvSpPr>
          <p:cNvPr id="43010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rough structure of data integration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 start with a book... </a:t>
            </a:r>
            <a:endParaRPr lang="en-US"/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0700" y="1436688"/>
            <a:ext cx="3752850" cy="576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dirty="0"/>
              <a:t>A</a:t>
            </a:r>
            <a:r>
              <a:rPr lang="en-US" i="1" dirty="0"/>
              <a:t> </a:t>
            </a:r>
            <a:r>
              <a:rPr lang="en-US" dirty="0"/>
              <a:t>simplified bookstore data </a:t>
            </a:r>
            <a:br>
              <a:rPr lang="en-US" dirty="0"/>
            </a:br>
            <a:r>
              <a:rPr lang="en-US" dirty="0"/>
              <a:t>(dataset “A”)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39713" y="1493837"/>
          <a:ext cx="9448799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11472"/>
                <a:gridCol w="1019228"/>
                <a:gridCol w="2116531"/>
                <a:gridCol w="1511808"/>
                <a:gridCol w="18897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Author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Title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Publisher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Year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ISBN 0-00-6511409-X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1" smtClean="0"/>
                        <a:t>id_xyz</a:t>
                      </a:r>
                      <a:endParaRPr lang="en-US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Glass Palace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1" smtClean="0"/>
                        <a:t>id_qpr</a:t>
                      </a:r>
                      <a:endParaRPr lang="en-US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39712" y="3055937"/>
          <a:ext cx="7848600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8599"/>
                <a:gridCol w="2218599"/>
                <a:gridCol w="34114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Name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Homepage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1" smtClean="0"/>
                        <a:t>id_xyz</a:t>
                      </a:r>
                      <a:endParaRPr lang="en-US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1" smtClean="0"/>
                        <a:t>Ghosh, Amitav</a:t>
                      </a:r>
                      <a:endParaRPr lang="en-US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1" smtClean="0"/>
                        <a:t>http://www.amitavghosh.com</a:t>
                      </a:r>
                      <a:endParaRPr lang="en-US" noProof="1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39712" y="4618037"/>
          <a:ext cx="6644217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4739"/>
                <a:gridCol w="2214739"/>
                <a:gridCol w="22147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Publisher’s name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City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1" smtClean="0"/>
                        <a:t>id_qpr</a:t>
                      </a:r>
                      <a:endParaRPr lang="en-US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Harper Collins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London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Music site of the BBC</a:t>
            </a:r>
            <a:endParaRPr lang="en-US" dirty="0"/>
          </a:p>
        </p:txBody>
      </p:sp>
      <p:pic>
        <p:nvPicPr>
          <p:cNvPr id="11267" name="Picture 3" descr="ec1.png">
            <a:hlinkClick r:id="rId3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7038" y="1362963"/>
            <a:ext cx="7734603" cy="583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/>
              <a:t>1</a:t>
            </a:r>
            <a:r>
              <a:rPr lang="en-US" sz="3200" baseline="33000"/>
              <a:t>st</a:t>
            </a:r>
            <a:r>
              <a:rPr lang="en-US" sz="3200"/>
              <a:t>:</a:t>
            </a:r>
            <a:r>
              <a:rPr lang="en-US"/>
              <a:t> export your data as a set of </a:t>
            </a:r>
            <a:r>
              <a:rPr lang="en-US" i="1" u="sng"/>
              <a:t>relations</a:t>
            </a:r>
          </a:p>
        </p:txBody>
      </p:sp>
      <p:grpSp>
        <p:nvGrpSpPr>
          <p:cNvPr id="2" name="Group 58"/>
          <p:cNvGrpSpPr/>
          <p:nvPr/>
        </p:nvGrpSpPr>
        <p:grpSpPr>
          <a:xfrm>
            <a:off x="239712" y="1306402"/>
            <a:ext cx="9643691" cy="5280119"/>
            <a:chOff x="239712" y="1306402"/>
            <a:chExt cx="9643691" cy="5280119"/>
          </a:xfrm>
        </p:grpSpPr>
        <p:sp>
          <p:nvSpPr>
            <p:cNvPr id="5" name="Oval 4"/>
            <p:cNvSpPr/>
            <p:nvPr/>
          </p:nvSpPr>
          <p:spPr bwMode="auto">
            <a:xfrm>
              <a:off x="5192712" y="1560061"/>
              <a:ext cx="4648200" cy="477153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r>
                <a:rPr kumimoji="0" lang="en-US" sz="1800" b="1" i="0" u="none" strike="noStrike" cap="none" normalizeH="0" baseline="0" noProof="1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" charset="0"/>
                </a:rPr>
                <a:t>http://</a:t>
              </a:r>
              <a:r>
                <a:rPr lang="en-US" sz="1800" b="1" noProof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…isbn/000651409X</a:t>
              </a:r>
              <a:endParaRPr kumimoji="0" lang="en-US" sz="1800" b="1" i="0" u="none" strike="noStrike" cap="none" normalizeH="0" baseline="0" noProof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4506912" y="3627437"/>
              <a:ext cx="685800" cy="457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7173912" y="4160837"/>
              <a:ext cx="685800" cy="457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144712" y="6178282"/>
              <a:ext cx="2438400" cy="339324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r>
                <a:rPr lang="en-US" sz="1800" b="1" noProof="1" smtClean="0">
                  <a:solidFill>
                    <a:srgbClr val="0D0D0D"/>
                  </a:solidFill>
                </a:rPr>
                <a:t>Ghosh, Amitav</a:t>
              </a:r>
              <a:endParaRPr kumimoji="0" lang="en-US" sz="1800" b="1" i="0" u="none" strike="noStrike" cap="none" normalizeH="0" baseline="0" noProof="1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5127275" y="6109368"/>
              <a:ext cx="4756128" cy="477153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r>
                <a:rPr kumimoji="0" lang="en-US" sz="1800" b="1" i="0" u="none" strike="noStrike" cap="none" normalizeH="0" baseline="0" noProof="1" smtClean="0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rPr>
                <a:t>http://www.amitavghosh.com</a:t>
              </a:r>
              <a:endParaRPr kumimoji="0" lang="en-US" sz="1800" b="1" i="0" u="none" strike="noStrike" cap="none" normalizeH="0" baseline="0" noProof="1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39712" y="1459313"/>
              <a:ext cx="2438400" cy="339324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r>
                <a:rPr lang="en-US" sz="1800" b="1" dirty="0" smtClean="0">
                  <a:solidFill>
                    <a:srgbClr val="0D0D0D"/>
                  </a:solidFill>
                </a:rPr>
                <a:t>The Glass Palace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39712" y="2001837"/>
              <a:ext cx="2438400" cy="339324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r>
                <a:rPr lang="en-US" sz="1800" b="1" dirty="0" smtClean="0">
                  <a:solidFill>
                    <a:srgbClr val="0D0D0D"/>
                  </a:solidFill>
                </a:rPr>
                <a:t>2000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39712" y="3389713"/>
              <a:ext cx="2438400" cy="339324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r>
                <a:rPr lang="en-US" sz="1800" b="1" dirty="0" smtClean="0">
                  <a:solidFill>
                    <a:srgbClr val="0D0D0D"/>
                  </a:solidFill>
                </a:rPr>
                <a:t>London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39712" y="3973913"/>
              <a:ext cx="2438400" cy="339324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r>
                <a:rPr lang="en-US" sz="1800" b="1" dirty="0" smtClean="0">
                  <a:solidFill>
                    <a:srgbClr val="0D0D0D"/>
                  </a:solidFill>
                </a:rPr>
                <a:t>Harper Collins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cxnSp>
          <p:nvCxnSpPr>
            <p:cNvPr id="21" name="Curved Connector 20"/>
            <p:cNvCxnSpPr>
              <a:stCxn id="5" idx="4"/>
              <a:endCxn id="7" idx="6"/>
            </p:cNvCxnSpPr>
            <p:nvPr/>
          </p:nvCxnSpPr>
          <p:spPr bwMode="auto">
            <a:xfrm rot="5400000">
              <a:off x="5445351" y="1784575"/>
              <a:ext cx="1818823" cy="2324100"/>
            </a:xfrm>
            <a:prstGeom prst="curvedConnector2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22" name="Curved Connector 21"/>
            <p:cNvCxnSpPr>
              <a:stCxn id="5" idx="4"/>
              <a:endCxn id="8" idx="0"/>
            </p:cNvCxnSpPr>
            <p:nvPr/>
          </p:nvCxnSpPr>
          <p:spPr bwMode="auto">
            <a:xfrm rot="5400000">
              <a:off x="6455001" y="3099025"/>
              <a:ext cx="2123623" cy="1588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27" name="Curved Connector 26"/>
            <p:cNvCxnSpPr>
              <a:stCxn id="8" idx="4"/>
              <a:endCxn id="10" idx="0"/>
            </p:cNvCxnSpPr>
            <p:nvPr/>
          </p:nvCxnSpPr>
          <p:spPr bwMode="auto">
            <a:xfrm rot="5400000">
              <a:off x="4660240" y="3321709"/>
              <a:ext cx="1560245" cy="4152900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30" name="Curved Connector 29"/>
            <p:cNvCxnSpPr>
              <a:stCxn id="8" idx="4"/>
              <a:endCxn id="15" idx="0"/>
            </p:cNvCxnSpPr>
            <p:nvPr/>
          </p:nvCxnSpPr>
          <p:spPr bwMode="auto">
            <a:xfrm rot="5400000">
              <a:off x="6765411" y="5357966"/>
              <a:ext cx="1491331" cy="11473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37" name="Straight Arrow Connector 36"/>
            <p:cNvCxnSpPr>
              <a:stCxn id="7" idx="2"/>
              <a:endCxn id="18" idx="3"/>
            </p:cNvCxnSpPr>
            <p:nvPr/>
          </p:nvCxnSpPr>
          <p:spPr bwMode="auto">
            <a:xfrm rot="10800000">
              <a:off x="2678112" y="3559375"/>
              <a:ext cx="1828800" cy="29666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38" name="Straight Arrow Connector 37"/>
            <p:cNvCxnSpPr>
              <a:stCxn id="7" idx="2"/>
              <a:endCxn id="19" idx="3"/>
            </p:cNvCxnSpPr>
            <p:nvPr/>
          </p:nvCxnSpPr>
          <p:spPr bwMode="auto">
            <a:xfrm rot="10800000" flipV="1">
              <a:off x="2678112" y="3856037"/>
              <a:ext cx="1828800" cy="287538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41" name="Straight Arrow Connector 40"/>
            <p:cNvCxnSpPr>
              <a:stCxn id="5" idx="2"/>
              <a:endCxn id="16" idx="3"/>
            </p:cNvCxnSpPr>
            <p:nvPr/>
          </p:nvCxnSpPr>
          <p:spPr bwMode="auto">
            <a:xfrm rot="10800000">
              <a:off x="2678112" y="1628976"/>
              <a:ext cx="2514600" cy="16966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44" name="Straight Arrow Connector 43"/>
            <p:cNvCxnSpPr>
              <a:stCxn id="5" idx="2"/>
              <a:endCxn id="17" idx="3"/>
            </p:cNvCxnSpPr>
            <p:nvPr/>
          </p:nvCxnSpPr>
          <p:spPr bwMode="auto">
            <a:xfrm rot="10800000" flipV="1">
              <a:off x="2678112" y="1798637"/>
              <a:ext cx="2514600" cy="372861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 rot="238339">
              <a:off x="3576312" y="1306402"/>
              <a:ext cx="800294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a:title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21215795">
              <a:off x="3605811" y="1992202"/>
              <a:ext cx="864878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a:year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 rot="610119">
              <a:off x="3180296" y="3287803"/>
              <a:ext cx="813043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a:city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rot="21074880">
              <a:off x="3052354" y="3969407"/>
              <a:ext cx="1262297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a:p_name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116512" y="4999037"/>
              <a:ext cx="992918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a:name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687004" y="5151437"/>
              <a:ext cx="1544300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a:homepage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666222" y="3475037"/>
              <a:ext cx="1107996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a:author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 rot="20242754">
              <a:off x="5531004" y="3105071"/>
              <a:ext cx="1428772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a:publisher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export does not necessarily mean physical conversion of the data</a:t>
            </a:r>
          </a:p>
          <a:p>
            <a:pPr lvl="1"/>
            <a:r>
              <a:rPr lang="en-US" dirty="0" smtClean="0"/>
              <a:t>relations can be generated on-the-fly at query time</a:t>
            </a:r>
          </a:p>
          <a:p>
            <a:pPr lvl="2"/>
            <a:r>
              <a:rPr lang="en-US" dirty="0" smtClean="0"/>
              <a:t>via SQL “bridges”</a:t>
            </a:r>
          </a:p>
          <a:p>
            <a:pPr lvl="2"/>
            <a:r>
              <a:rPr lang="en-US" dirty="0" smtClean="0"/>
              <a:t>scraping HTML pages</a:t>
            </a:r>
          </a:p>
          <a:p>
            <a:pPr lvl="2"/>
            <a:r>
              <a:rPr lang="en-US" dirty="0" smtClean="0"/>
              <a:t>extracting data from Excel sheets</a:t>
            </a:r>
          </a:p>
          <a:p>
            <a:pPr lvl="2"/>
            <a:r>
              <a:rPr lang="en-US" dirty="0" smtClean="0"/>
              <a:t>etc.</a:t>
            </a:r>
          </a:p>
          <a:p>
            <a:r>
              <a:rPr lang="en-US" dirty="0" smtClean="0"/>
              <a:t>One can export part of the data</a:t>
            </a:r>
            <a:endParaRPr lang="en-US" dirty="0"/>
          </a:p>
        </p:txBody>
      </p:sp>
      <p:sp>
        <p:nvSpPr>
          <p:cNvPr id="51203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Some notes on the exporting the data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/>
              <a:t>Same book in French…</a:t>
            </a: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1888" y="1879600"/>
            <a:ext cx="2743200" cy="460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bookstore data </a:t>
            </a:r>
            <a:br>
              <a:rPr lang="en-US" dirty="0" smtClean="0"/>
            </a:br>
            <a:r>
              <a:rPr lang="en-US" dirty="0" smtClean="0"/>
              <a:t>(dataset “F”)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39712" y="1493837"/>
          <a:ext cx="9677400" cy="50850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81000"/>
                <a:gridCol w="2514600"/>
                <a:gridCol w="2438400"/>
                <a:gridCol w="1600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</a:t>
                      </a:r>
                      <a:endParaRPr 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noProof="0" dirty="0" smtClean="0"/>
                        <a:t>Titre</a:t>
                      </a:r>
                      <a:endParaRPr lang="fr-FR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noProof="0" dirty="0" smtClean="0"/>
                        <a:t>Traducteur</a:t>
                      </a:r>
                      <a:endParaRPr lang="fr-FR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noProof="0" dirty="0" smtClean="0"/>
                        <a:t>Original</a:t>
                      </a:r>
                      <a:endParaRPr lang="fr-FR" b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ISBN 2020286682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Le Palais des Miroirs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$A12$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ISBN 0-00-6511409-X</a:t>
                      </a:r>
                      <a:endParaRPr lang="en-US" dirty="0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ID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i="0" noProof="0" dirty="0" smtClean="0"/>
                        <a:t>Auteur</a:t>
                      </a:r>
                      <a:endParaRPr lang="fr-FR" b="1" i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7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ISBN 0-00-6511409-X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$A11$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9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Nom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1" smtClean="0"/>
                        <a:t>Ghosh, Amitav</a:t>
                      </a:r>
                      <a:endParaRPr lang="en-US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1" smtClean="0"/>
                        <a:t>Besse, Christianne</a:t>
                      </a:r>
                      <a:endParaRPr lang="en-US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dirty="0" smtClean="0"/>
              <a:t>2</a:t>
            </a:r>
            <a:r>
              <a:rPr lang="en-US" baseline="33000" dirty="0" smtClean="0"/>
              <a:t>nd</a:t>
            </a:r>
            <a:r>
              <a:rPr lang="en-US" dirty="0" smtClean="0"/>
              <a:t>: export your second set of data</a:t>
            </a:r>
            <a:endParaRPr lang="en-US" i="1" u="sng" dirty="0"/>
          </a:p>
        </p:txBody>
      </p:sp>
      <p:grpSp>
        <p:nvGrpSpPr>
          <p:cNvPr id="2" name="Group 69"/>
          <p:cNvGrpSpPr/>
          <p:nvPr/>
        </p:nvGrpSpPr>
        <p:grpSpPr>
          <a:xfrm>
            <a:off x="544512" y="1493837"/>
            <a:ext cx="8839200" cy="4682724"/>
            <a:chOff x="544512" y="1493837"/>
            <a:chExt cx="8839200" cy="4682724"/>
          </a:xfrm>
        </p:grpSpPr>
        <p:sp>
          <p:nvSpPr>
            <p:cNvPr id="5" name="Oval 4"/>
            <p:cNvSpPr/>
            <p:nvPr/>
          </p:nvSpPr>
          <p:spPr bwMode="auto">
            <a:xfrm>
              <a:off x="696912" y="1493837"/>
              <a:ext cx="4267200" cy="477153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r>
                <a:rPr kumimoji="0" lang="en-US" sz="1800" b="1" i="0" u="none" strike="noStrike" cap="none" normalizeH="0" baseline="0" noProof="1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" charset="0"/>
                </a:rPr>
                <a:t>http://</a:t>
              </a:r>
              <a:r>
                <a:rPr lang="en-US" sz="1800" b="1" noProof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…isbn/000651409X</a:t>
              </a:r>
              <a:endParaRPr kumimoji="0" lang="en-US" sz="1800" b="1" i="0" u="none" strike="noStrike" cap="none" normalizeH="0" baseline="0" noProof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415001" y="3856037"/>
              <a:ext cx="685800" cy="457200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6945312" y="4465637"/>
              <a:ext cx="685800" cy="457200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44512" y="5227637"/>
              <a:ext cx="2438400" cy="339324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r>
                <a:rPr lang="en-US" sz="1800" b="1" noProof="1" smtClean="0">
                  <a:solidFill>
                    <a:srgbClr val="0D0D0D"/>
                  </a:solidFill>
                </a:rPr>
                <a:t>Ghosh, Amitav</a:t>
              </a:r>
              <a:endParaRPr kumimoji="0" lang="en-US" sz="1800" b="1" i="0" u="none" strike="noStrike" cap="none" normalizeH="0" baseline="0" noProof="1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6792912" y="5837237"/>
              <a:ext cx="2438400" cy="339324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r>
                <a:rPr lang="en-US" sz="1800" b="1" noProof="1" smtClean="0">
                  <a:solidFill>
                    <a:srgbClr val="0D0D0D"/>
                  </a:solidFill>
                </a:rPr>
                <a:t>Besse, Christianne</a:t>
              </a:r>
              <a:endParaRPr kumimoji="0" lang="en-US" sz="1800" b="1" i="0" u="none" strike="noStrike" cap="none" normalizeH="0" baseline="0" noProof="1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6792912" y="1646237"/>
              <a:ext cx="2590800" cy="339324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r>
                <a:rPr lang="fr-FR" sz="1800" b="1" dirty="0" smtClean="0">
                  <a:solidFill>
                    <a:srgbClr val="0D0D0D"/>
                  </a:solidFill>
                </a:rPr>
                <a:t>Le palais des miroirs</a:t>
              </a:r>
              <a:endParaRPr kumimoji="0" lang="fr-FR" sz="18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cxnSp>
          <p:nvCxnSpPr>
            <p:cNvPr id="41" name="Straight Arrow Connector 40"/>
            <p:cNvCxnSpPr>
              <a:stCxn id="5" idx="4"/>
              <a:endCxn id="7" idx="0"/>
            </p:cNvCxnSpPr>
            <p:nvPr/>
          </p:nvCxnSpPr>
          <p:spPr bwMode="auto">
            <a:xfrm rot="5400000">
              <a:off x="1351684" y="2377208"/>
              <a:ext cx="1885047" cy="1072611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 rot="2200734">
              <a:off x="4825977" y="2333913"/>
              <a:ext cx="1172016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f:original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763712" y="4583513"/>
              <a:ext cx="825867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f:nom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640512" y="3856037"/>
              <a:ext cx="1479942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f:traducteur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306512" y="2754713"/>
              <a:ext cx="1043876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f:auteur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 rot="19602114">
              <a:off x="7018960" y="2419508"/>
              <a:ext cx="774571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f:titre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4125912" y="3246437"/>
              <a:ext cx="4038600" cy="477153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r>
                <a:rPr kumimoji="0" lang="en-US" sz="1800" b="1" i="0" u="none" strike="noStrike" cap="none" normalizeH="0" baseline="0" noProof="1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" charset="0"/>
                </a:rPr>
                <a:t>http://</a:t>
              </a:r>
              <a:r>
                <a:rPr lang="en-US" sz="1800" b="1" noProof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…isbn/2020386682</a:t>
              </a:r>
              <a:endParaRPr kumimoji="0" lang="en-US" sz="1800" b="1" i="0" u="none" strike="noStrike" cap="none" normalizeH="0" baseline="0" noProof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endParaRPr>
            </a:p>
          </p:txBody>
        </p:sp>
        <p:cxnSp>
          <p:nvCxnSpPr>
            <p:cNvPr id="34" name="Straight Arrow Connector 33"/>
            <p:cNvCxnSpPr>
              <a:stCxn id="7" idx="4"/>
              <a:endCxn id="10" idx="0"/>
            </p:cNvCxnSpPr>
            <p:nvPr/>
          </p:nvCxnSpPr>
          <p:spPr bwMode="auto">
            <a:xfrm rot="16200000" flipH="1">
              <a:off x="1303606" y="4767531"/>
              <a:ext cx="914400" cy="5811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39" name="Straight Arrow Connector 38"/>
            <p:cNvCxnSpPr>
              <a:stCxn id="28" idx="4"/>
              <a:endCxn id="8" idx="1"/>
            </p:cNvCxnSpPr>
            <p:nvPr/>
          </p:nvCxnSpPr>
          <p:spPr bwMode="auto">
            <a:xfrm rot="16200000" flipH="1">
              <a:off x="6190977" y="3677824"/>
              <a:ext cx="809002" cy="90053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43" name="Straight Arrow Connector 42"/>
            <p:cNvCxnSpPr>
              <a:stCxn id="8" idx="5"/>
              <a:endCxn id="18" idx="0"/>
            </p:cNvCxnSpPr>
            <p:nvPr/>
          </p:nvCxnSpPr>
          <p:spPr bwMode="auto">
            <a:xfrm rot="16200000" flipH="1">
              <a:off x="7280718" y="5105842"/>
              <a:ext cx="981355" cy="48143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47" name="Straight Arrow Connector 46"/>
            <p:cNvCxnSpPr>
              <a:stCxn id="28" idx="0"/>
              <a:endCxn id="19" idx="2"/>
            </p:cNvCxnSpPr>
            <p:nvPr/>
          </p:nvCxnSpPr>
          <p:spPr bwMode="auto">
            <a:xfrm rot="5400000" flipH="1" flipV="1">
              <a:off x="6486324" y="1644449"/>
              <a:ext cx="1260876" cy="194310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58" name="Straight Arrow Connector 57"/>
            <p:cNvCxnSpPr>
              <a:stCxn id="28" idx="0"/>
              <a:endCxn id="5" idx="5"/>
            </p:cNvCxnSpPr>
            <p:nvPr/>
          </p:nvCxnSpPr>
          <p:spPr bwMode="auto">
            <a:xfrm rot="16200000" flipV="1">
              <a:off x="4569542" y="1670766"/>
              <a:ext cx="1345324" cy="1806017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64" name="TextBox 63"/>
            <p:cNvSpPr txBox="1"/>
            <p:nvPr/>
          </p:nvSpPr>
          <p:spPr>
            <a:xfrm>
              <a:off x="7783512" y="4987433"/>
              <a:ext cx="825867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f:nom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/>
              <a:t>3</a:t>
            </a:r>
            <a:r>
              <a:rPr lang="en-US" baseline="33000"/>
              <a:t>rd</a:t>
            </a:r>
            <a:r>
              <a:rPr lang="en-US"/>
              <a:t>: start merging your data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735512" y="3779837"/>
            <a:ext cx="2656972" cy="322791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…isbn/000651409X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192712" y="5684837"/>
            <a:ext cx="451184" cy="266894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8413165" y="6118137"/>
            <a:ext cx="451184" cy="266894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605497" y="6523037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Ghosh, Amitav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164512" y="6903087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Besse, Christianne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262771" y="4456555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fr-FR" sz="1000" b="1" dirty="0" smtClean="0">
                <a:solidFill>
                  <a:srgbClr val="0D0D0D"/>
                </a:solidFill>
              </a:rPr>
              <a:t>Le palais des miroirs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cxnSp>
        <p:nvCxnSpPr>
          <p:cNvPr id="11" name="Straight Arrow Connector 10"/>
          <p:cNvCxnSpPr>
            <a:stCxn id="5" idx="4"/>
            <a:endCxn id="6" idx="0"/>
          </p:cNvCxnSpPr>
          <p:nvPr/>
        </p:nvCxnSpPr>
        <p:spPr bwMode="auto">
          <a:xfrm rot="5400000">
            <a:off x="4950047" y="4570885"/>
            <a:ext cx="1582209" cy="64569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2" name="TextBox 11"/>
          <p:cNvSpPr txBox="1"/>
          <p:nvPr/>
        </p:nvSpPr>
        <p:spPr>
          <a:xfrm rot="3478347">
            <a:off x="7170509" y="4524734"/>
            <a:ext cx="823217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f:original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87912" y="6186949"/>
            <a:ext cx="617604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f:nom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12639" y="5762278"/>
            <a:ext cx="889632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f:traducteur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6112" y="4999037"/>
            <a:ext cx="7620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f:auteur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9602114">
            <a:off x="8400639" y="4907592"/>
            <a:ext cx="675917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f:titre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558296" y="5384293"/>
            <a:ext cx="2656972" cy="322791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…isbn/2020386682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/>
          <p:cNvCxnSpPr>
            <a:stCxn id="6" idx="4"/>
            <a:endCxn id="8" idx="0"/>
          </p:cNvCxnSpPr>
          <p:nvPr/>
        </p:nvCxnSpPr>
        <p:spPr bwMode="auto">
          <a:xfrm rot="5400000">
            <a:off x="5127300" y="6232033"/>
            <a:ext cx="571306" cy="1070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9" name="Straight Arrow Connector 18"/>
          <p:cNvCxnSpPr>
            <a:stCxn id="17" idx="4"/>
            <a:endCxn id="7" idx="1"/>
          </p:cNvCxnSpPr>
          <p:nvPr/>
        </p:nvCxnSpPr>
        <p:spPr bwMode="auto">
          <a:xfrm rot="16200000" flipH="1">
            <a:off x="7957941" y="5635924"/>
            <a:ext cx="450139" cy="592457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0" name="Straight Arrow Connector 19"/>
          <p:cNvCxnSpPr>
            <a:stCxn id="7" idx="5"/>
            <a:endCxn id="9" idx="0"/>
          </p:cNvCxnSpPr>
          <p:nvPr/>
        </p:nvCxnSpPr>
        <p:spPr bwMode="auto">
          <a:xfrm rot="16200000" flipH="1">
            <a:off x="8603875" y="6540345"/>
            <a:ext cx="557142" cy="16834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1" name="Straight Arrow Connector 20"/>
          <p:cNvCxnSpPr>
            <a:stCxn id="17" idx="0"/>
            <a:endCxn id="10" idx="2"/>
          </p:cNvCxnSpPr>
          <p:nvPr/>
        </p:nvCxnSpPr>
        <p:spPr bwMode="auto">
          <a:xfrm rot="5400000" flipH="1" flipV="1">
            <a:off x="8126735" y="4446152"/>
            <a:ext cx="698188" cy="117809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2" name="Straight Arrow Connector 21"/>
          <p:cNvCxnSpPr>
            <a:stCxn id="17" idx="0"/>
            <a:endCxn id="5" idx="5"/>
          </p:cNvCxnSpPr>
          <p:nvPr/>
        </p:nvCxnSpPr>
        <p:spPr bwMode="auto">
          <a:xfrm rot="16200000" flipV="1">
            <a:off x="6780613" y="4278123"/>
            <a:ext cx="1328937" cy="88340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8964610" y="6422740"/>
            <a:ext cx="647701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f:nom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3945912" y="1552046"/>
            <a:ext cx="2766600" cy="32279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…isbn/000651409X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162912" y="2890738"/>
            <a:ext cx="469800" cy="3132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3973512" y="3322637"/>
            <a:ext cx="469800" cy="3132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39712" y="4694237"/>
            <a:ext cx="1670400" cy="22955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Ghosh, Amitav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068512" y="4846637"/>
            <a:ext cx="3079800" cy="32279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http://www.amitavghosh.com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39712" y="1465444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The Glass Palace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239712" y="1846444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2000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239712" y="2715616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London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39712" y="3115816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Harper Collins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cxnSp>
        <p:nvCxnSpPr>
          <p:cNvPr id="34" name="Curved Connector 20"/>
          <p:cNvCxnSpPr>
            <a:stCxn id="25" idx="4"/>
            <a:endCxn id="26" idx="6"/>
          </p:cNvCxnSpPr>
          <p:nvPr/>
        </p:nvCxnSpPr>
        <p:spPr bwMode="auto">
          <a:xfrm rot="5400000">
            <a:off x="3894712" y="1612837"/>
            <a:ext cx="1172501" cy="1696500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5" name="Curved Connector 34"/>
          <p:cNvCxnSpPr>
            <a:stCxn id="25" idx="4"/>
            <a:endCxn id="27" idx="6"/>
          </p:cNvCxnSpPr>
          <p:nvPr/>
        </p:nvCxnSpPr>
        <p:spPr bwMode="auto">
          <a:xfrm rot="5400000">
            <a:off x="4084062" y="2234087"/>
            <a:ext cx="1604400" cy="885900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6" name="Curved Connector 35"/>
          <p:cNvCxnSpPr>
            <a:stCxn id="27" idx="2"/>
            <a:endCxn id="28" idx="0"/>
          </p:cNvCxnSpPr>
          <p:nvPr/>
        </p:nvCxnSpPr>
        <p:spPr bwMode="auto">
          <a:xfrm rot="10800000" flipV="1">
            <a:off x="1074912" y="3479237"/>
            <a:ext cx="2898600" cy="1215000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8" name="Straight Arrow Connector 37"/>
          <p:cNvCxnSpPr>
            <a:stCxn id="26" idx="2"/>
            <a:endCxn id="32" idx="3"/>
          </p:cNvCxnSpPr>
          <p:nvPr/>
        </p:nvCxnSpPr>
        <p:spPr bwMode="auto">
          <a:xfrm rot="10800000">
            <a:off x="1910112" y="2844114"/>
            <a:ext cx="1252800" cy="20322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9" name="Straight Arrow Connector 38"/>
          <p:cNvCxnSpPr>
            <a:stCxn id="26" idx="2"/>
            <a:endCxn id="33" idx="3"/>
          </p:cNvCxnSpPr>
          <p:nvPr/>
        </p:nvCxnSpPr>
        <p:spPr bwMode="auto">
          <a:xfrm rot="10800000" flipV="1">
            <a:off x="1910112" y="3047337"/>
            <a:ext cx="1252800" cy="19697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0" name="Straight Arrow Connector 39"/>
          <p:cNvCxnSpPr>
            <a:stCxn id="25" idx="2"/>
            <a:endCxn id="30" idx="3"/>
          </p:cNvCxnSpPr>
          <p:nvPr/>
        </p:nvCxnSpPr>
        <p:spPr bwMode="auto">
          <a:xfrm rot="10800000">
            <a:off x="1910112" y="1593942"/>
            <a:ext cx="2035800" cy="11950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1" name="Straight Arrow Connector 40"/>
          <p:cNvCxnSpPr>
            <a:stCxn id="25" idx="2"/>
            <a:endCxn id="31" idx="3"/>
          </p:cNvCxnSpPr>
          <p:nvPr/>
        </p:nvCxnSpPr>
        <p:spPr bwMode="auto">
          <a:xfrm rot="10800000" flipV="1">
            <a:off x="1910112" y="1713441"/>
            <a:ext cx="2035800" cy="26149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42" name="TextBox 41"/>
          <p:cNvSpPr txBox="1"/>
          <p:nvPr/>
        </p:nvSpPr>
        <p:spPr>
          <a:xfrm rot="238339">
            <a:off x="2547112" y="1448663"/>
            <a:ext cx="663265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a:title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21215795">
            <a:off x="2558864" y="1804277"/>
            <a:ext cx="565992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a:year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610119">
            <a:off x="2284341" y="2664956"/>
            <a:ext cx="55709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a:city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21074880">
            <a:off x="2183932" y="3126451"/>
            <a:ext cx="829823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a:p_name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09776" y="3779837"/>
            <a:ext cx="653936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120201" y="3932237"/>
            <a:ext cx="1005711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a:homepage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78312" y="3017837"/>
            <a:ext cx="70674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a:author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rot="20242754">
            <a:off x="3903794" y="2534347"/>
            <a:ext cx="900086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a:publisher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cxnSp>
        <p:nvCxnSpPr>
          <p:cNvPr id="62" name="Straight Arrow Connector 61"/>
          <p:cNvCxnSpPr>
            <a:stCxn id="27" idx="4"/>
            <a:endCxn id="29" idx="0"/>
          </p:cNvCxnSpPr>
          <p:nvPr/>
        </p:nvCxnSpPr>
        <p:spPr bwMode="auto">
          <a:xfrm rot="5400000">
            <a:off x="3303012" y="3941237"/>
            <a:ext cx="1210800" cy="6000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>
            <a:normAutofit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dirty="0"/>
              <a:t>3</a:t>
            </a:r>
            <a:r>
              <a:rPr lang="en-US" baseline="33000" dirty="0"/>
              <a:t>rd</a:t>
            </a:r>
            <a:r>
              <a:rPr lang="en-US" dirty="0"/>
              <a:t>: start merging your </a:t>
            </a:r>
            <a:r>
              <a:rPr lang="en-US" dirty="0" smtClean="0"/>
              <a:t>data (cont)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4735512" y="3779837"/>
            <a:ext cx="2656972" cy="322791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…isbn/000651409X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192712" y="5684837"/>
            <a:ext cx="451184" cy="266894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8413165" y="6118137"/>
            <a:ext cx="451184" cy="266894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605497" y="6523037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Ghosh, Amitav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164512" y="6903087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Besse, Christianne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262771" y="4456555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fr-FR" sz="1000" b="1" dirty="0" smtClean="0">
                <a:solidFill>
                  <a:srgbClr val="0D0D0D"/>
                </a:solidFill>
              </a:rPr>
              <a:t>Le palais des miroirs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cxnSp>
        <p:nvCxnSpPr>
          <p:cNvPr id="11" name="Straight Arrow Connector 10"/>
          <p:cNvCxnSpPr>
            <a:stCxn id="5" idx="4"/>
            <a:endCxn id="6" idx="0"/>
          </p:cNvCxnSpPr>
          <p:nvPr/>
        </p:nvCxnSpPr>
        <p:spPr bwMode="auto">
          <a:xfrm rot="5400000">
            <a:off x="4950047" y="4570885"/>
            <a:ext cx="1582209" cy="64569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2" name="TextBox 11"/>
          <p:cNvSpPr txBox="1"/>
          <p:nvPr/>
        </p:nvSpPr>
        <p:spPr>
          <a:xfrm rot="3478347">
            <a:off x="7185680" y="4497350"/>
            <a:ext cx="758616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f:original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87912" y="6186949"/>
            <a:ext cx="617604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f:nom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12639" y="5762278"/>
            <a:ext cx="889632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f:traducteur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6112" y="4999037"/>
            <a:ext cx="7620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f:auteur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9602114">
            <a:off x="8400639" y="4907592"/>
            <a:ext cx="675917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f:titre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558296" y="5384293"/>
            <a:ext cx="2656972" cy="322791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…isbn/2020386682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/>
          <p:cNvCxnSpPr>
            <a:stCxn id="6" idx="4"/>
            <a:endCxn id="8" idx="0"/>
          </p:cNvCxnSpPr>
          <p:nvPr/>
        </p:nvCxnSpPr>
        <p:spPr bwMode="auto">
          <a:xfrm rot="5400000">
            <a:off x="5127300" y="6232033"/>
            <a:ext cx="571306" cy="1070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9" name="Straight Arrow Connector 18"/>
          <p:cNvCxnSpPr>
            <a:stCxn id="17" idx="4"/>
            <a:endCxn id="7" idx="1"/>
          </p:cNvCxnSpPr>
          <p:nvPr/>
        </p:nvCxnSpPr>
        <p:spPr bwMode="auto">
          <a:xfrm rot="16200000" flipH="1">
            <a:off x="7957941" y="5635924"/>
            <a:ext cx="450139" cy="592457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0" name="Straight Arrow Connector 19"/>
          <p:cNvCxnSpPr>
            <a:stCxn id="7" idx="5"/>
            <a:endCxn id="9" idx="0"/>
          </p:cNvCxnSpPr>
          <p:nvPr/>
        </p:nvCxnSpPr>
        <p:spPr bwMode="auto">
          <a:xfrm rot="16200000" flipH="1">
            <a:off x="8603875" y="6540345"/>
            <a:ext cx="557142" cy="16834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1" name="Straight Arrow Connector 20"/>
          <p:cNvCxnSpPr>
            <a:stCxn id="17" idx="0"/>
            <a:endCxn id="10" idx="2"/>
          </p:cNvCxnSpPr>
          <p:nvPr/>
        </p:nvCxnSpPr>
        <p:spPr bwMode="auto">
          <a:xfrm rot="5400000" flipH="1" flipV="1">
            <a:off x="8126735" y="4446152"/>
            <a:ext cx="698188" cy="117809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2" name="Straight Arrow Connector 21"/>
          <p:cNvCxnSpPr>
            <a:stCxn id="17" idx="0"/>
            <a:endCxn id="5" idx="5"/>
          </p:cNvCxnSpPr>
          <p:nvPr/>
        </p:nvCxnSpPr>
        <p:spPr bwMode="auto">
          <a:xfrm rot="16200000" flipV="1">
            <a:off x="6780613" y="4278123"/>
            <a:ext cx="1328937" cy="88340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8964610" y="6422740"/>
            <a:ext cx="571501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f:nom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3945912" y="1552046"/>
            <a:ext cx="2766600" cy="32279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…isbn/000651409X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162912" y="2890738"/>
            <a:ext cx="469800" cy="3132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3973512" y="3322637"/>
            <a:ext cx="469800" cy="3132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39712" y="4694237"/>
            <a:ext cx="1670400" cy="22955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Ghosh, Amitav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068512" y="4846637"/>
            <a:ext cx="3079800" cy="32279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http://www.amitavghosh.com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39712" y="1465444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The Glass Palace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239712" y="1846444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2000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239712" y="2715616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London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39712" y="3115816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Harper Collins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cxnSp>
        <p:nvCxnSpPr>
          <p:cNvPr id="34" name="Curved Connector 20"/>
          <p:cNvCxnSpPr>
            <a:stCxn id="25" idx="4"/>
            <a:endCxn id="26" idx="6"/>
          </p:cNvCxnSpPr>
          <p:nvPr/>
        </p:nvCxnSpPr>
        <p:spPr bwMode="auto">
          <a:xfrm rot="5400000">
            <a:off x="3894712" y="1612837"/>
            <a:ext cx="1172501" cy="1696500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5" name="Curved Connector 34"/>
          <p:cNvCxnSpPr>
            <a:stCxn id="25" idx="4"/>
            <a:endCxn id="27" idx="6"/>
          </p:cNvCxnSpPr>
          <p:nvPr/>
        </p:nvCxnSpPr>
        <p:spPr bwMode="auto">
          <a:xfrm rot="5400000">
            <a:off x="4084062" y="2234087"/>
            <a:ext cx="1604400" cy="885900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6" name="Curved Connector 35"/>
          <p:cNvCxnSpPr>
            <a:stCxn id="27" idx="2"/>
            <a:endCxn id="28" idx="0"/>
          </p:cNvCxnSpPr>
          <p:nvPr/>
        </p:nvCxnSpPr>
        <p:spPr bwMode="auto">
          <a:xfrm rot="10800000" flipV="1">
            <a:off x="1074912" y="3479237"/>
            <a:ext cx="2898600" cy="1215000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8" name="Straight Arrow Connector 37"/>
          <p:cNvCxnSpPr>
            <a:stCxn id="26" idx="2"/>
            <a:endCxn id="32" idx="3"/>
          </p:cNvCxnSpPr>
          <p:nvPr/>
        </p:nvCxnSpPr>
        <p:spPr bwMode="auto">
          <a:xfrm rot="10800000">
            <a:off x="1910112" y="2844114"/>
            <a:ext cx="1252800" cy="20322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9" name="Straight Arrow Connector 38"/>
          <p:cNvCxnSpPr>
            <a:stCxn id="26" idx="2"/>
            <a:endCxn id="33" idx="3"/>
          </p:cNvCxnSpPr>
          <p:nvPr/>
        </p:nvCxnSpPr>
        <p:spPr bwMode="auto">
          <a:xfrm rot="10800000" flipV="1">
            <a:off x="1910112" y="3047337"/>
            <a:ext cx="1252800" cy="19697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0" name="Straight Arrow Connector 39"/>
          <p:cNvCxnSpPr>
            <a:stCxn id="25" idx="2"/>
            <a:endCxn id="30" idx="3"/>
          </p:cNvCxnSpPr>
          <p:nvPr/>
        </p:nvCxnSpPr>
        <p:spPr bwMode="auto">
          <a:xfrm rot="10800000">
            <a:off x="1910112" y="1593942"/>
            <a:ext cx="2035800" cy="11950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1" name="Straight Arrow Connector 40"/>
          <p:cNvCxnSpPr>
            <a:stCxn id="25" idx="2"/>
            <a:endCxn id="31" idx="3"/>
          </p:cNvCxnSpPr>
          <p:nvPr/>
        </p:nvCxnSpPr>
        <p:spPr bwMode="auto">
          <a:xfrm rot="10800000" flipV="1">
            <a:off x="1910112" y="1713441"/>
            <a:ext cx="2035800" cy="26149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42" name="TextBox 41"/>
          <p:cNvSpPr txBox="1"/>
          <p:nvPr/>
        </p:nvSpPr>
        <p:spPr>
          <a:xfrm rot="238339">
            <a:off x="2547204" y="1448465"/>
            <a:ext cx="58724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a:title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21215795">
            <a:off x="2558864" y="1821515"/>
            <a:ext cx="565992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a:year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610119">
            <a:off x="2284341" y="2664956"/>
            <a:ext cx="55709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a:city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21074880">
            <a:off x="2183932" y="3126451"/>
            <a:ext cx="829823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a:p_name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09776" y="3779837"/>
            <a:ext cx="653936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120201" y="3932237"/>
            <a:ext cx="1005711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a:homepage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78312" y="3017837"/>
            <a:ext cx="70674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a:author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rot="20242754">
            <a:off x="3903794" y="2534347"/>
            <a:ext cx="900086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a:publisher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cxnSp>
        <p:nvCxnSpPr>
          <p:cNvPr id="62" name="Straight Arrow Connector 61"/>
          <p:cNvCxnSpPr>
            <a:stCxn id="27" idx="4"/>
            <a:endCxn id="29" idx="0"/>
          </p:cNvCxnSpPr>
          <p:nvPr/>
        </p:nvCxnSpPr>
        <p:spPr bwMode="auto">
          <a:xfrm rot="5400000">
            <a:off x="3303012" y="3941237"/>
            <a:ext cx="1210800" cy="6000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52" name="Freeform 51"/>
          <p:cNvSpPr/>
          <p:nvPr/>
        </p:nvSpPr>
        <p:spPr bwMode="auto">
          <a:xfrm>
            <a:off x="3734661" y="1237747"/>
            <a:ext cx="3108870" cy="936383"/>
          </a:xfrm>
          <a:custGeom>
            <a:avLst/>
            <a:gdLst>
              <a:gd name="connsiteX0" fmla="*/ 258305 w 3108870"/>
              <a:gd name="connsiteY0" fmla="*/ 86104 h 936383"/>
              <a:gd name="connsiteX1" fmla="*/ 150678 w 3108870"/>
              <a:gd name="connsiteY1" fmla="*/ 107630 h 936383"/>
              <a:gd name="connsiteX2" fmla="*/ 118390 w 3108870"/>
              <a:gd name="connsiteY2" fmla="*/ 118393 h 936383"/>
              <a:gd name="connsiteX3" fmla="*/ 64576 w 3108870"/>
              <a:gd name="connsiteY3" fmla="*/ 172208 h 936383"/>
              <a:gd name="connsiteX4" fmla="*/ 21525 w 3108870"/>
              <a:gd name="connsiteY4" fmla="*/ 236787 h 936383"/>
              <a:gd name="connsiteX5" fmla="*/ 0 w 3108870"/>
              <a:gd name="connsiteY5" fmla="*/ 269076 h 936383"/>
              <a:gd name="connsiteX6" fmla="*/ 10763 w 3108870"/>
              <a:gd name="connsiteY6" fmla="*/ 430521 h 936383"/>
              <a:gd name="connsiteX7" fmla="*/ 21525 w 3108870"/>
              <a:gd name="connsiteY7" fmla="*/ 462810 h 936383"/>
              <a:gd name="connsiteX8" fmla="*/ 53814 w 3108870"/>
              <a:gd name="connsiteY8" fmla="*/ 484336 h 936383"/>
              <a:gd name="connsiteX9" fmla="*/ 107627 w 3108870"/>
              <a:gd name="connsiteY9" fmla="*/ 548914 h 936383"/>
              <a:gd name="connsiteX10" fmla="*/ 139915 w 3108870"/>
              <a:gd name="connsiteY10" fmla="*/ 570440 h 936383"/>
              <a:gd name="connsiteX11" fmla="*/ 182966 w 3108870"/>
              <a:gd name="connsiteY11" fmla="*/ 613492 h 936383"/>
              <a:gd name="connsiteX12" fmla="*/ 204492 w 3108870"/>
              <a:gd name="connsiteY12" fmla="*/ 645781 h 936383"/>
              <a:gd name="connsiteX13" fmla="*/ 290593 w 3108870"/>
              <a:gd name="connsiteY13" fmla="*/ 678070 h 936383"/>
              <a:gd name="connsiteX14" fmla="*/ 398220 w 3108870"/>
              <a:gd name="connsiteY14" fmla="*/ 731885 h 936383"/>
              <a:gd name="connsiteX15" fmla="*/ 527373 w 3108870"/>
              <a:gd name="connsiteY15" fmla="*/ 774937 h 936383"/>
              <a:gd name="connsiteX16" fmla="*/ 559661 w 3108870"/>
              <a:gd name="connsiteY16" fmla="*/ 785700 h 936383"/>
              <a:gd name="connsiteX17" fmla="*/ 688814 w 3108870"/>
              <a:gd name="connsiteY17" fmla="*/ 807226 h 936383"/>
              <a:gd name="connsiteX18" fmla="*/ 753390 w 3108870"/>
              <a:gd name="connsiteY18" fmla="*/ 817990 h 936383"/>
              <a:gd name="connsiteX19" fmla="*/ 828729 w 3108870"/>
              <a:gd name="connsiteY19" fmla="*/ 839516 h 936383"/>
              <a:gd name="connsiteX20" fmla="*/ 871780 w 3108870"/>
              <a:gd name="connsiteY20" fmla="*/ 861042 h 936383"/>
              <a:gd name="connsiteX21" fmla="*/ 957881 w 3108870"/>
              <a:gd name="connsiteY21" fmla="*/ 871805 h 936383"/>
              <a:gd name="connsiteX22" fmla="*/ 1108559 w 3108870"/>
              <a:gd name="connsiteY22" fmla="*/ 893331 h 936383"/>
              <a:gd name="connsiteX23" fmla="*/ 1205424 w 3108870"/>
              <a:gd name="connsiteY23" fmla="*/ 904094 h 936383"/>
              <a:gd name="connsiteX24" fmla="*/ 1291525 w 3108870"/>
              <a:gd name="connsiteY24" fmla="*/ 914857 h 936383"/>
              <a:gd name="connsiteX25" fmla="*/ 1872712 w 3108870"/>
              <a:gd name="connsiteY25" fmla="*/ 936383 h 936383"/>
              <a:gd name="connsiteX26" fmla="*/ 2690678 w 3108870"/>
              <a:gd name="connsiteY26" fmla="*/ 925620 h 936383"/>
              <a:gd name="connsiteX27" fmla="*/ 2733729 w 3108870"/>
              <a:gd name="connsiteY27" fmla="*/ 914857 h 936383"/>
              <a:gd name="connsiteX28" fmla="*/ 2852119 w 3108870"/>
              <a:gd name="connsiteY28" fmla="*/ 850279 h 936383"/>
              <a:gd name="connsiteX29" fmla="*/ 2884407 w 3108870"/>
              <a:gd name="connsiteY29" fmla="*/ 817990 h 936383"/>
              <a:gd name="connsiteX30" fmla="*/ 2916695 w 3108870"/>
              <a:gd name="connsiteY30" fmla="*/ 796463 h 936383"/>
              <a:gd name="connsiteX31" fmla="*/ 3024322 w 3108870"/>
              <a:gd name="connsiteY31" fmla="*/ 678070 h 936383"/>
              <a:gd name="connsiteX32" fmla="*/ 3088898 w 3108870"/>
              <a:gd name="connsiteY32" fmla="*/ 570440 h 936383"/>
              <a:gd name="connsiteX33" fmla="*/ 3088898 w 3108870"/>
              <a:gd name="connsiteY33" fmla="*/ 376706 h 936383"/>
              <a:gd name="connsiteX34" fmla="*/ 3067373 w 3108870"/>
              <a:gd name="connsiteY34" fmla="*/ 333654 h 936383"/>
              <a:gd name="connsiteX35" fmla="*/ 3056610 w 3108870"/>
              <a:gd name="connsiteY35" fmla="*/ 301365 h 936383"/>
              <a:gd name="connsiteX36" fmla="*/ 3035085 w 3108870"/>
              <a:gd name="connsiteY36" fmla="*/ 269076 h 936383"/>
              <a:gd name="connsiteX37" fmla="*/ 3013559 w 3108870"/>
              <a:gd name="connsiteY37" fmla="*/ 226023 h 936383"/>
              <a:gd name="connsiteX38" fmla="*/ 3002797 w 3108870"/>
              <a:gd name="connsiteY38" fmla="*/ 182971 h 936383"/>
              <a:gd name="connsiteX39" fmla="*/ 2948983 w 3108870"/>
              <a:gd name="connsiteY39" fmla="*/ 150682 h 936383"/>
              <a:gd name="connsiteX40" fmla="*/ 2916695 w 3108870"/>
              <a:gd name="connsiteY40" fmla="*/ 129156 h 936383"/>
              <a:gd name="connsiteX41" fmla="*/ 2766017 w 3108870"/>
              <a:gd name="connsiteY41" fmla="*/ 64578 h 936383"/>
              <a:gd name="connsiteX42" fmla="*/ 2690678 w 3108870"/>
              <a:gd name="connsiteY42" fmla="*/ 32289 h 936383"/>
              <a:gd name="connsiteX43" fmla="*/ 2561525 w 3108870"/>
              <a:gd name="connsiteY43" fmla="*/ 10763 h 936383"/>
              <a:gd name="connsiteX44" fmla="*/ 2098729 w 3108870"/>
              <a:gd name="connsiteY44" fmla="*/ 0 h 936383"/>
              <a:gd name="connsiteX45" fmla="*/ 613475 w 3108870"/>
              <a:gd name="connsiteY45" fmla="*/ 10763 h 936383"/>
              <a:gd name="connsiteX46" fmla="*/ 419746 w 3108870"/>
              <a:gd name="connsiteY46" fmla="*/ 21526 h 936383"/>
              <a:gd name="connsiteX47" fmla="*/ 355170 w 3108870"/>
              <a:gd name="connsiteY47" fmla="*/ 43052 h 936383"/>
              <a:gd name="connsiteX48" fmla="*/ 247542 w 3108870"/>
              <a:gd name="connsiteY48" fmla="*/ 96867 h 936383"/>
              <a:gd name="connsiteX49" fmla="*/ 204492 w 3108870"/>
              <a:gd name="connsiteY49" fmla="*/ 118393 h 93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108870" h="936383">
                <a:moveTo>
                  <a:pt x="258305" y="86104"/>
                </a:moveTo>
                <a:cubicBezTo>
                  <a:pt x="222429" y="93279"/>
                  <a:pt x="186327" y="99403"/>
                  <a:pt x="150678" y="107630"/>
                </a:cubicBezTo>
                <a:cubicBezTo>
                  <a:pt x="139624" y="110181"/>
                  <a:pt x="127466" y="111586"/>
                  <a:pt x="118390" y="118393"/>
                </a:cubicBezTo>
                <a:cubicBezTo>
                  <a:pt x="98095" y="133614"/>
                  <a:pt x="78647" y="151100"/>
                  <a:pt x="64576" y="172208"/>
                </a:cubicBezTo>
                <a:lnTo>
                  <a:pt x="21525" y="236787"/>
                </a:lnTo>
                <a:lnTo>
                  <a:pt x="0" y="269076"/>
                </a:lnTo>
                <a:cubicBezTo>
                  <a:pt x="3588" y="322891"/>
                  <a:pt x="4807" y="376916"/>
                  <a:pt x="10763" y="430521"/>
                </a:cubicBezTo>
                <a:cubicBezTo>
                  <a:pt x="12016" y="441797"/>
                  <a:pt x="14438" y="453951"/>
                  <a:pt x="21525" y="462810"/>
                </a:cubicBezTo>
                <a:cubicBezTo>
                  <a:pt x="29606" y="472911"/>
                  <a:pt x="43051" y="477161"/>
                  <a:pt x="53814" y="484336"/>
                </a:cubicBezTo>
                <a:cubicBezTo>
                  <a:pt x="74979" y="516085"/>
                  <a:pt x="76551" y="523016"/>
                  <a:pt x="107627" y="548914"/>
                </a:cubicBezTo>
                <a:cubicBezTo>
                  <a:pt x="117564" y="557195"/>
                  <a:pt x="130094" y="562022"/>
                  <a:pt x="139915" y="570440"/>
                </a:cubicBezTo>
                <a:cubicBezTo>
                  <a:pt x="155324" y="583648"/>
                  <a:pt x="169759" y="598083"/>
                  <a:pt x="182966" y="613492"/>
                </a:cubicBezTo>
                <a:cubicBezTo>
                  <a:pt x="191384" y="623313"/>
                  <a:pt x="194555" y="637500"/>
                  <a:pt x="204492" y="645781"/>
                </a:cubicBezTo>
                <a:cubicBezTo>
                  <a:pt x="228613" y="665882"/>
                  <a:pt x="261627" y="670828"/>
                  <a:pt x="290593" y="678070"/>
                </a:cubicBezTo>
                <a:cubicBezTo>
                  <a:pt x="361178" y="748657"/>
                  <a:pt x="300611" y="704771"/>
                  <a:pt x="398220" y="731885"/>
                </a:cubicBezTo>
                <a:cubicBezTo>
                  <a:pt x="441944" y="744031"/>
                  <a:pt x="484322" y="760586"/>
                  <a:pt x="527373" y="774937"/>
                </a:cubicBezTo>
                <a:cubicBezTo>
                  <a:pt x="538136" y="778525"/>
                  <a:pt x="548430" y="784096"/>
                  <a:pt x="559661" y="785700"/>
                </a:cubicBezTo>
                <a:cubicBezTo>
                  <a:pt x="703995" y="806320"/>
                  <a:pt x="573431" y="786246"/>
                  <a:pt x="688814" y="807226"/>
                </a:cubicBezTo>
                <a:cubicBezTo>
                  <a:pt x="710284" y="811130"/>
                  <a:pt x="732127" y="813083"/>
                  <a:pt x="753390" y="817990"/>
                </a:cubicBezTo>
                <a:cubicBezTo>
                  <a:pt x="778839" y="823863"/>
                  <a:pt x="804184" y="830590"/>
                  <a:pt x="828729" y="839516"/>
                </a:cubicBezTo>
                <a:cubicBezTo>
                  <a:pt x="843807" y="844999"/>
                  <a:pt x="856215" y="857151"/>
                  <a:pt x="871780" y="861042"/>
                </a:cubicBezTo>
                <a:cubicBezTo>
                  <a:pt x="899840" y="868057"/>
                  <a:pt x="929223" y="867897"/>
                  <a:pt x="957881" y="871805"/>
                </a:cubicBezTo>
                <a:lnTo>
                  <a:pt x="1108559" y="893331"/>
                </a:lnTo>
                <a:cubicBezTo>
                  <a:pt x="1140773" y="897533"/>
                  <a:pt x="1173159" y="900298"/>
                  <a:pt x="1205424" y="904094"/>
                </a:cubicBezTo>
                <a:cubicBezTo>
                  <a:pt x="1234150" y="907474"/>
                  <a:pt x="1262701" y="912455"/>
                  <a:pt x="1291525" y="914857"/>
                </a:cubicBezTo>
                <a:cubicBezTo>
                  <a:pt x="1487184" y="931162"/>
                  <a:pt x="1673360" y="931137"/>
                  <a:pt x="1872712" y="936383"/>
                </a:cubicBezTo>
                <a:lnTo>
                  <a:pt x="2690678" y="925620"/>
                </a:lnTo>
                <a:cubicBezTo>
                  <a:pt x="2705465" y="925250"/>
                  <a:pt x="2719696" y="919535"/>
                  <a:pt x="2733729" y="914857"/>
                </a:cubicBezTo>
                <a:cubicBezTo>
                  <a:pt x="2773663" y="901545"/>
                  <a:pt x="2822217" y="880182"/>
                  <a:pt x="2852119" y="850279"/>
                </a:cubicBezTo>
                <a:cubicBezTo>
                  <a:pt x="2862882" y="839516"/>
                  <a:pt x="2872714" y="827734"/>
                  <a:pt x="2884407" y="817990"/>
                </a:cubicBezTo>
                <a:cubicBezTo>
                  <a:pt x="2894344" y="809709"/>
                  <a:pt x="2906960" y="804981"/>
                  <a:pt x="2916695" y="796463"/>
                </a:cubicBezTo>
                <a:cubicBezTo>
                  <a:pt x="2946583" y="770310"/>
                  <a:pt x="3002579" y="709698"/>
                  <a:pt x="3024322" y="678070"/>
                </a:cubicBezTo>
                <a:cubicBezTo>
                  <a:pt x="3048024" y="643593"/>
                  <a:pt x="3088898" y="570440"/>
                  <a:pt x="3088898" y="570440"/>
                </a:cubicBezTo>
                <a:cubicBezTo>
                  <a:pt x="3103027" y="485668"/>
                  <a:pt x="3108870" y="483228"/>
                  <a:pt x="3088898" y="376706"/>
                </a:cubicBezTo>
                <a:cubicBezTo>
                  <a:pt x="3085941" y="360936"/>
                  <a:pt x="3073693" y="348401"/>
                  <a:pt x="3067373" y="333654"/>
                </a:cubicBezTo>
                <a:cubicBezTo>
                  <a:pt x="3062904" y="323226"/>
                  <a:pt x="3061684" y="311513"/>
                  <a:pt x="3056610" y="301365"/>
                </a:cubicBezTo>
                <a:cubicBezTo>
                  <a:pt x="3050825" y="289795"/>
                  <a:pt x="3041503" y="280307"/>
                  <a:pt x="3035085" y="269076"/>
                </a:cubicBezTo>
                <a:cubicBezTo>
                  <a:pt x="3027125" y="255145"/>
                  <a:pt x="3020734" y="240374"/>
                  <a:pt x="3013559" y="226023"/>
                </a:cubicBezTo>
                <a:cubicBezTo>
                  <a:pt x="3009972" y="211672"/>
                  <a:pt x="3012423" y="194202"/>
                  <a:pt x="3002797" y="182971"/>
                </a:cubicBezTo>
                <a:cubicBezTo>
                  <a:pt x="2989183" y="167088"/>
                  <a:pt x="2966722" y="161769"/>
                  <a:pt x="2948983" y="150682"/>
                </a:cubicBezTo>
                <a:cubicBezTo>
                  <a:pt x="2938014" y="143826"/>
                  <a:pt x="2928051" y="135350"/>
                  <a:pt x="2916695" y="129156"/>
                </a:cubicBezTo>
                <a:cubicBezTo>
                  <a:pt x="2797524" y="64152"/>
                  <a:pt x="2870068" y="104599"/>
                  <a:pt x="2766017" y="64578"/>
                </a:cubicBezTo>
                <a:cubicBezTo>
                  <a:pt x="2740516" y="54770"/>
                  <a:pt x="2716598" y="40929"/>
                  <a:pt x="2690678" y="32289"/>
                </a:cubicBezTo>
                <a:cubicBezTo>
                  <a:pt x="2671386" y="25858"/>
                  <a:pt x="2572605" y="11206"/>
                  <a:pt x="2561525" y="10763"/>
                </a:cubicBezTo>
                <a:cubicBezTo>
                  <a:pt x="2407341" y="4595"/>
                  <a:pt x="2252994" y="3588"/>
                  <a:pt x="2098729" y="0"/>
                </a:cubicBezTo>
                <a:lnTo>
                  <a:pt x="613475" y="10763"/>
                </a:lnTo>
                <a:cubicBezTo>
                  <a:pt x="548804" y="11592"/>
                  <a:pt x="483922" y="13504"/>
                  <a:pt x="419746" y="21526"/>
                </a:cubicBezTo>
                <a:cubicBezTo>
                  <a:pt x="397231" y="24340"/>
                  <a:pt x="355170" y="43052"/>
                  <a:pt x="355170" y="43052"/>
                </a:cubicBezTo>
                <a:cubicBezTo>
                  <a:pt x="250957" y="121213"/>
                  <a:pt x="383540" y="28865"/>
                  <a:pt x="247542" y="96867"/>
                </a:cubicBezTo>
                <a:lnTo>
                  <a:pt x="204492" y="118393"/>
                </a:lnTo>
              </a:path>
            </a:pathLst>
          </a:custGeom>
          <a:noFill/>
          <a:ln w="889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4" name="Freeform 53"/>
          <p:cNvSpPr/>
          <p:nvPr/>
        </p:nvSpPr>
        <p:spPr bwMode="auto">
          <a:xfrm>
            <a:off x="4659312" y="3602878"/>
            <a:ext cx="2933706" cy="710359"/>
          </a:xfrm>
          <a:custGeom>
            <a:avLst/>
            <a:gdLst>
              <a:gd name="connsiteX0" fmla="*/ 594988 w 2933706"/>
              <a:gd name="connsiteY0" fmla="*/ 53815 h 710359"/>
              <a:gd name="connsiteX1" fmla="*/ 315158 w 2933706"/>
              <a:gd name="connsiteY1" fmla="*/ 75341 h 710359"/>
              <a:gd name="connsiteX2" fmla="*/ 293632 w 2933706"/>
              <a:gd name="connsiteY2" fmla="*/ 96867 h 710359"/>
              <a:gd name="connsiteX3" fmla="*/ 239819 w 2933706"/>
              <a:gd name="connsiteY3" fmla="*/ 107630 h 710359"/>
              <a:gd name="connsiteX4" fmla="*/ 196768 w 2933706"/>
              <a:gd name="connsiteY4" fmla="*/ 129156 h 710359"/>
              <a:gd name="connsiteX5" fmla="*/ 153717 w 2933706"/>
              <a:gd name="connsiteY5" fmla="*/ 139919 h 710359"/>
              <a:gd name="connsiteX6" fmla="*/ 78378 w 2933706"/>
              <a:gd name="connsiteY6" fmla="*/ 172208 h 710359"/>
              <a:gd name="connsiteX7" fmla="*/ 56853 w 2933706"/>
              <a:gd name="connsiteY7" fmla="*/ 430521 h 710359"/>
              <a:gd name="connsiteX8" fmla="*/ 153717 w 2933706"/>
              <a:gd name="connsiteY8" fmla="*/ 516625 h 710359"/>
              <a:gd name="connsiteX9" fmla="*/ 282870 w 2933706"/>
              <a:gd name="connsiteY9" fmla="*/ 591966 h 710359"/>
              <a:gd name="connsiteX10" fmla="*/ 487361 w 2933706"/>
              <a:gd name="connsiteY10" fmla="*/ 656544 h 710359"/>
              <a:gd name="connsiteX11" fmla="*/ 562700 w 2933706"/>
              <a:gd name="connsiteY11" fmla="*/ 678070 h 710359"/>
              <a:gd name="connsiteX12" fmla="*/ 831768 w 2933706"/>
              <a:gd name="connsiteY12" fmla="*/ 699596 h 710359"/>
              <a:gd name="connsiteX13" fmla="*/ 1725073 w 2933706"/>
              <a:gd name="connsiteY13" fmla="*/ 710359 h 710359"/>
              <a:gd name="connsiteX14" fmla="*/ 2478463 w 2933706"/>
              <a:gd name="connsiteY14" fmla="*/ 699596 h 710359"/>
              <a:gd name="connsiteX15" fmla="*/ 2532277 w 2933706"/>
              <a:gd name="connsiteY15" fmla="*/ 688833 h 710359"/>
              <a:gd name="connsiteX16" fmla="*/ 2575327 w 2933706"/>
              <a:gd name="connsiteY16" fmla="*/ 656544 h 710359"/>
              <a:gd name="connsiteX17" fmla="*/ 2618378 w 2933706"/>
              <a:gd name="connsiteY17" fmla="*/ 645781 h 710359"/>
              <a:gd name="connsiteX18" fmla="*/ 2661429 w 2933706"/>
              <a:gd name="connsiteY18" fmla="*/ 624255 h 710359"/>
              <a:gd name="connsiteX19" fmla="*/ 2736768 w 2933706"/>
              <a:gd name="connsiteY19" fmla="*/ 570440 h 710359"/>
              <a:gd name="connsiteX20" fmla="*/ 2758294 w 2933706"/>
              <a:gd name="connsiteY20" fmla="*/ 548914 h 710359"/>
              <a:gd name="connsiteX21" fmla="*/ 2822870 w 2933706"/>
              <a:gd name="connsiteY21" fmla="*/ 516625 h 710359"/>
              <a:gd name="connsiteX22" fmla="*/ 2908971 w 2933706"/>
              <a:gd name="connsiteY22" fmla="*/ 419758 h 710359"/>
              <a:gd name="connsiteX23" fmla="*/ 2908971 w 2933706"/>
              <a:gd name="connsiteY23" fmla="*/ 279838 h 710359"/>
              <a:gd name="connsiteX24" fmla="*/ 2876683 w 2933706"/>
              <a:gd name="connsiteY24" fmla="*/ 247549 h 710359"/>
              <a:gd name="connsiteX25" fmla="*/ 2801344 w 2933706"/>
              <a:gd name="connsiteY25" fmla="*/ 172208 h 710359"/>
              <a:gd name="connsiteX26" fmla="*/ 2715243 w 2933706"/>
              <a:gd name="connsiteY26" fmla="*/ 139919 h 710359"/>
              <a:gd name="connsiteX27" fmla="*/ 2639904 w 2933706"/>
              <a:gd name="connsiteY27" fmla="*/ 107630 h 710359"/>
              <a:gd name="connsiteX28" fmla="*/ 2553802 w 2933706"/>
              <a:gd name="connsiteY28" fmla="*/ 86104 h 710359"/>
              <a:gd name="connsiteX29" fmla="*/ 2467700 w 2933706"/>
              <a:gd name="connsiteY29" fmla="*/ 53815 h 710359"/>
              <a:gd name="connsiteX30" fmla="*/ 2284734 w 2933706"/>
              <a:gd name="connsiteY30" fmla="*/ 21526 h 710359"/>
              <a:gd name="connsiteX31" fmla="*/ 2187870 w 2933706"/>
              <a:gd name="connsiteY31" fmla="*/ 10763 h 710359"/>
              <a:gd name="connsiteX32" fmla="*/ 1466768 w 2933706"/>
              <a:gd name="connsiteY32" fmla="*/ 0 h 710359"/>
              <a:gd name="connsiteX33" fmla="*/ 788717 w 2933706"/>
              <a:gd name="connsiteY33" fmla="*/ 10763 h 710359"/>
              <a:gd name="connsiteX34" fmla="*/ 605751 w 2933706"/>
              <a:gd name="connsiteY34" fmla="*/ 43052 h 710359"/>
              <a:gd name="connsiteX35" fmla="*/ 519649 w 2933706"/>
              <a:gd name="connsiteY35" fmla="*/ 43052 h 71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933706" h="710359">
                <a:moveTo>
                  <a:pt x="594988" y="53815"/>
                </a:moveTo>
                <a:cubicBezTo>
                  <a:pt x="593644" y="53905"/>
                  <a:pt x="340582" y="69474"/>
                  <a:pt x="315158" y="75341"/>
                </a:cubicBezTo>
                <a:cubicBezTo>
                  <a:pt x="305270" y="77623"/>
                  <a:pt x="302959" y="92870"/>
                  <a:pt x="293632" y="96867"/>
                </a:cubicBezTo>
                <a:cubicBezTo>
                  <a:pt x="276818" y="104073"/>
                  <a:pt x="257757" y="104042"/>
                  <a:pt x="239819" y="107630"/>
                </a:cubicBezTo>
                <a:cubicBezTo>
                  <a:pt x="225469" y="114805"/>
                  <a:pt x="211791" y="123522"/>
                  <a:pt x="196768" y="129156"/>
                </a:cubicBezTo>
                <a:cubicBezTo>
                  <a:pt x="182918" y="134350"/>
                  <a:pt x="167313" y="134092"/>
                  <a:pt x="153717" y="139919"/>
                </a:cubicBezTo>
                <a:cubicBezTo>
                  <a:pt x="49660" y="184516"/>
                  <a:pt x="201974" y="141308"/>
                  <a:pt x="78378" y="172208"/>
                </a:cubicBezTo>
                <a:cubicBezTo>
                  <a:pt x="0" y="250589"/>
                  <a:pt x="9471" y="225190"/>
                  <a:pt x="56853" y="430521"/>
                </a:cubicBezTo>
                <a:cubicBezTo>
                  <a:pt x="60558" y="446576"/>
                  <a:pt x="134772" y="504784"/>
                  <a:pt x="153717" y="516625"/>
                </a:cubicBezTo>
                <a:cubicBezTo>
                  <a:pt x="195981" y="543041"/>
                  <a:pt x="235587" y="576205"/>
                  <a:pt x="282870" y="591966"/>
                </a:cubicBezTo>
                <a:cubicBezTo>
                  <a:pt x="599388" y="697475"/>
                  <a:pt x="352499" y="619763"/>
                  <a:pt x="487361" y="656544"/>
                </a:cubicBezTo>
                <a:cubicBezTo>
                  <a:pt x="512559" y="663416"/>
                  <a:pt x="537251" y="672197"/>
                  <a:pt x="562700" y="678070"/>
                </a:cubicBezTo>
                <a:cubicBezTo>
                  <a:pt x="643249" y="696659"/>
                  <a:pt x="766124" y="698309"/>
                  <a:pt x="831768" y="699596"/>
                </a:cubicBezTo>
                <a:lnTo>
                  <a:pt x="1725073" y="710359"/>
                </a:lnTo>
                <a:lnTo>
                  <a:pt x="2478463" y="699596"/>
                </a:lnTo>
                <a:cubicBezTo>
                  <a:pt x="2496750" y="699108"/>
                  <a:pt x="2515560" y="696263"/>
                  <a:pt x="2532277" y="688833"/>
                </a:cubicBezTo>
                <a:cubicBezTo>
                  <a:pt x="2548669" y="681548"/>
                  <a:pt x="2559283" y="664566"/>
                  <a:pt x="2575327" y="656544"/>
                </a:cubicBezTo>
                <a:cubicBezTo>
                  <a:pt x="2588557" y="649929"/>
                  <a:pt x="2604528" y="650975"/>
                  <a:pt x="2618378" y="645781"/>
                </a:cubicBezTo>
                <a:cubicBezTo>
                  <a:pt x="2633401" y="640147"/>
                  <a:pt x="2647079" y="631430"/>
                  <a:pt x="2661429" y="624255"/>
                </a:cubicBezTo>
                <a:cubicBezTo>
                  <a:pt x="2731939" y="553743"/>
                  <a:pt x="2651773" y="627105"/>
                  <a:pt x="2736768" y="570440"/>
                </a:cubicBezTo>
                <a:cubicBezTo>
                  <a:pt x="2745211" y="564811"/>
                  <a:pt x="2749689" y="554292"/>
                  <a:pt x="2758294" y="548914"/>
                </a:cubicBezTo>
                <a:cubicBezTo>
                  <a:pt x="2778702" y="536159"/>
                  <a:pt x="2802846" y="529975"/>
                  <a:pt x="2822870" y="516625"/>
                </a:cubicBezTo>
                <a:cubicBezTo>
                  <a:pt x="2842408" y="503599"/>
                  <a:pt x="2905358" y="424093"/>
                  <a:pt x="2908971" y="419758"/>
                </a:cubicBezTo>
                <a:cubicBezTo>
                  <a:pt x="2927095" y="365387"/>
                  <a:pt x="2933706" y="360229"/>
                  <a:pt x="2908971" y="279838"/>
                </a:cubicBezTo>
                <a:cubicBezTo>
                  <a:pt x="2904495" y="265290"/>
                  <a:pt x="2886588" y="259106"/>
                  <a:pt x="2876683" y="247549"/>
                </a:cubicBezTo>
                <a:cubicBezTo>
                  <a:pt x="2844395" y="209878"/>
                  <a:pt x="2847983" y="195528"/>
                  <a:pt x="2801344" y="172208"/>
                </a:cubicBezTo>
                <a:cubicBezTo>
                  <a:pt x="2773928" y="158500"/>
                  <a:pt x="2743703" y="151303"/>
                  <a:pt x="2715243" y="139919"/>
                </a:cubicBezTo>
                <a:cubicBezTo>
                  <a:pt x="2689875" y="129772"/>
                  <a:pt x="2665824" y="116270"/>
                  <a:pt x="2639904" y="107630"/>
                </a:cubicBezTo>
                <a:cubicBezTo>
                  <a:pt x="2611838" y="98275"/>
                  <a:pt x="2582039" y="94928"/>
                  <a:pt x="2553802" y="86104"/>
                </a:cubicBezTo>
                <a:cubicBezTo>
                  <a:pt x="2524545" y="76961"/>
                  <a:pt x="2496779" y="63508"/>
                  <a:pt x="2467700" y="53815"/>
                </a:cubicBezTo>
                <a:cubicBezTo>
                  <a:pt x="2420752" y="38165"/>
                  <a:pt x="2305666" y="24380"/>
                  <a:pt x="2284734" y="21526"/>
                </a:cubicBezTo>
                <a:cubicBezTo>
                  <a:pt x="2252545" y="17136"/>
                  <a:pt x="2220345" y="11618"/>
                  <a:pt x="2187870" y="10763"/>
                </a:cubicBezTo>
                <a:cubicBezTo>
                  <a:pt x="1947559" y="4439"/>
                  <a:pt x="1707135" y="3588"/>
                  <a:pt x="1466768" y="0"/>
                </a:cubicBezTo>
                <a:lnTo>
                  <a:pt x="788717" y="10763"/>
                </a:lnTo>
                <a:cubicBezTo>
                  <a:pt x="670639" y="14089"/>
                  <a:pt x="729886" y="28448"/>
                  <a:pt x="605751" y="43052"/>
                </a:cubicBezTo>
                <a:cubicBezTo>
                  <a:pt x="577247" y="46405"/>
                  <a:pt x="548350" y="43052"/>
                  <a:pt x="519649" y="43052"/>
                </a:cubicBezTo>
              </a:path>
            </a:pathLst>
          </a:custGeom>
          <a:noFill/>
          <a:ln w="889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59512" y="2484437"/>
            <a:ext cx="2337760" cy="531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800000"/>
                </a:solidFill>
              </a:rPr>
              <a:t>Same URI!</a:t>
            </a:r>
            <a:endParaRPr lang="en-US" sz="3200" b="1" i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/>
              <a:t>3</a:t>
            </a:r>
            <a:r>
              <a:rPr lang="en-US" baseline="33000"/>
              <a:t>rd</a:t>
            </a:r>
            <a:r>
              <a:rPr lang="en-US"/>
              <a:t>: start merging your data</a:t>
            </a:r>
          </a:p>
        </p:txBody>
      </p:sp>
      <p:grpSp>
        <p:nvGrpSpPr>
          <p:cNvPr id="2" name="Group 50"/>
          <p:cNvGrpSpPr/>
          <p:nvPr/>
        </p:nvGrpSpPr>
        <p:grpSpPr>
          <a:xfrm>
            <a:off x="239712" y="1440533"/>
            <a:ext cx="9627268" cy="5692104"/>
            <a:chOff x="239712" y="1440533"/>
            <a:chExt cx="9627268" cy="5692104"/>
          </a:xfrm>
        </p:grpSpPr>
        <p:sp>
          <p:nvSpPr>
            <p:cNvPr id="42" name="TextBox 41"/>
            <p:cNvSpPr txBox="1"/>
            <p:nvPr/>
          </p:nvSpPr>
          <p:spPr>
            <a:xfrm rot="238339">
              <a:off x="2547204" y="1440533"/>
              <a:ext cx="587248" cy="229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noProof="1" smtClean="0">
                  <a:solidFill>
                    <a:srgbClr val="0D0D0D"/>
                  </a:solidFill>
                </a:rPr>
                <a:t>a:title</a:t>
              </a:r>
              <a:endParaRPr lang="en-US" sz="1000" b="1" noProof="1">
                <a:solidFill>
                  <a:srgbClr val="0D0D0D"/>
                </a:solidFill>
              </a:endParaRPr>
            </a:p>
          </p:txBody>
        </p:sp>
        <p:grpSp>
          <p:nvGrpSpPr>
            <p:cNvPr id="3" name="Group 69"/>
            <p:cNvGrpSpPr/>
            <p:nvPr/>
          </p:nvGrpSpPr>
          <p:grpSpPr>
            <a:xfrm>
              <a:off x="239712" y="1465444"/>
              <a:ext cx="9627268" cy="5667193"/>
              <a:chOff x="239712" y="1465444"/>
              <a:chExt cx="9627268" cy="5667193"/>
            </a:xfrm>
          </p:grpSpPr>
          <p:sp>
            <p:nvSpPr>
              <p:cNvPr id="6" name="Oval 5"/>
              <p:cNvSpPr/>
              <p:nvPr/>
            </p:nvSpPr>
            <p:spPr bwMode="auto">
              <a:xfrm>
                <a:off x="5192712" y="5684837"/>
                <a:ext cx="451184" cy="266894"/>
              </a:xfrm>
              <a:prstGeom prst="ellipse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8413165" y="6118137"/>
                <a:ext cx="451184" cy="266894"/>
              </a:xfrm>
              <a:prstGeom prst="ellipse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4605497" y="6523037"/>
                <a:ext cx="1604209" cy="229550"/>
              </a:xfrm>
              <a:prstGeom prst="rect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r>
                  <a:rPr lang="en-US" sz="1000" b="1" noProof="1" smtClean="0">
                    <a:solidFill>
                      <a:srgbClr val="0D0D0D"/>
                    </a:solidFill>
                  </a:rPr>
                  <a:t>Ghosh, Amitav</a:t>
                </a:r>
                <a:endParaRPr kumimoji="0" lang="en-US" sz="1000" b="1" i="0" u="none" strike="noStrike" cap="none" normalizeH="0" baseline="0" noProof="1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8164512" y="6903087"/>
                <a:ext cx="1604209" cy="229550"/>
              </a:xfrm>
              <a:prstGeom prst="rect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r>
                  <a:rPr lang="en-US" sz="1000" b="1" noProof="1" smtClean="0">
                    <a:solidFill>
                      <a:srgbClr val="0D0D0D"/>
                    </a:solidFill>
                  </a:rPr>
                  <a:t>Besse, Christianne</a:t>
                </a:r>
                <a:endParaRPr kumimoji="0" lang="en-US" sz="1000" b="1" i="0" u="none" strike="noStrike" cap="none" normalizeH="0" baseline="0" noProof="1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8262771" y="4456555"/>
                <a:ext cx="1604209" cy="229550"/>
              </a:xfrm>
              <a:prstGeom prst="rect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r>
                  <a:rPr lang="fr-FR" sz="1000" b="1" dirty="0" smtClean="0">
                    <a:solidFill>
                      <a:srgbClr val="0D0D0D"/>
                    </a:solidFill>
                  </a:rPr>
                  <a:t>Le palais des miroirs</a:t>
                </a:r>
                <a:endParaRPr kumimoji="0" lang="fr-FR" sz="1000" b="1" i="0" u="none" strike="noStrike" cap="none" normalizeH="0" baseline="0" dirty="0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1" name="Straight Arrow Connector 10"/>
              <p:cNvCxnSpPr>
                <a:stCxn id="50" idx="4"/>
                <a:endCxn id="6" idx="0"/>
              </p:cNvCxnSpPr>
              <p:nvPr/>
            </p:nvCxnSpPr>
            <p:spPr bwMode="auto">
              <a:xfrm rot="5400000">
                <a:off x="3921347" y="3389785"/>
                <a:ext cx="3792009" cy="798094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12" name="TextBox 11"/>
              <p:cNvSpPr txBox="1"/>
              <p:nvPr/>
            </p:nvSpPr>
            <p:spPr>
              <a:xfrm>
                <a:off x="7554912" y="3170237"/>
                <a:ext cx="762000" cy="2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 smtClean="0">
                    <a:solidFill>
                      <a:srgbClr val="0D0D0D"/>
                    </a:solidFill>
                  </a:rPr>
                  <a:t>f:original</a:t>
                </a:r>
                <a:endParaRPr lang="en-US" sz="10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887912" y="6186949"/>
                <a:ext cx="541404" cy="2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 smtClean="0">
                    <a:solidFill>
                      <a:srgbClr val="0D0D0D"/>
                    </a:solidFill>
                  </a:rPr>
                  <a:t>f:nom</a:t>
                </a:r>
                <a:endParaRPr lang="en-US" sz="10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212639" y="5762278"/>
                <a:ext cx="889632" cy="2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 smtClean="0">
                    <a:solidFill>
                      <a:srgbClr val="0D0D0D"/>
                    </a:solidFill>
                  </a:rPr>
                  <a:t>f:traducteur</a:t>
                </a:r>
                <a:endParaRPr lang="en-US" sz="10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878512" y="3779837"/>
                <a:ext cx="762000" cy="2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 smtClean="0">
                    <a:solidFill>
                      <a:srgbClr val="0D0D0D"/>
                    </a:solidFill>
                  </a:rPr>
                  <a:t>f:auteur</a:t>
                </a:r>
                <a:endParaRPr lang="en-US" sz="10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19602114">
                <a:off x="8400639" y="4907592"/>
                <a:ext cx="675917" cy="2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 smtClean="0">
                    <a:solidFill>
                      <a:srgbClr val="0D0D0D"/>
                    </a:solidFill>
                  </a:rPr>
                  <a:t>f:titre</a:t>
                </a:r>
                <a:endParaRPr lang="en-US" sz="10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6558296" y="5384293"/>
                <a:ext cx="2656972" cy="322791"/>
              </a:xfrm>
              <a:prstGeom prst="ellipse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r>
                  <a:rPr kumimoji="0" lang="en-US" sz="1000" b="1" i="0" u="none" strike="noStrike" cap="none" normalizeH="0" baseline="0" noProof="1" smtClean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Arial" charset="0"/>
                  </a:rPr>
                  <a:t>http://</a:t>
                </a:r>
                <a:r>
                  <a:rPr lang="en-US" sz="1000" b="1" noProof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…isbn/2020386682</a:t>
                </a:r>
                <a:endParaRPr kumimoji="0" lang="en-US" sz="1000" b="1" i="0" u="none" strike="noStrike" cap="none" normalizeH="0" baseline="0" noProof="1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8" name="Straight Arrow Connector 17"/>
              <p:cNvCxnSpPr>
                <a:stCxn id="6" idx="4"/>
                <a:endCxn id="8" idx="0"/>
              </p:cNvCxnSpPr>
              <p:nvPr/>
            </p:nvCxnSpPr>
            <p:spPr bwMode="auto">
              <a:xfrm rot="5400000">
                <a:off x="5127300" y="6232033"/>
                <a:ext cx="571306" cy="10702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19" name="Straight Arrow Connector 18"/>
              <p:cNvCxnSpPr>
                <a:stCxn id="17" idx="4"/>
                <a:endCxn id="7" idx="1"/>
              </p:cNvCxnSpPr>
              <p:nvPr/>
            </p:nvCxnSpPr>
            <p:spPr bwMode="auto">
              <a:xfrm rot="16200000" flipH="1">
                <a:off x="7957941" y="5635924"/>
                <a:ext cx="450139" cy="592457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20" name="Straight Arrow Connector 19"/>
              <p:cNvCxnSpPr>
                <a:stCxn id="7" idx="5"/>
                <a:endCxn id="9" idx="0"/>
              </p:cNvCxnSpPr>
              <p:nvPr/>
            </p:nvCxnSpPr>
            <p:spPr bwMode="auto">
              <a:xfrm rot="16200000" flipH="1">
                <a:off x="8603875" y="6540345"/>
                <a:ext cx="557142" cy="168342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21" name="Straight Arrow Connector 20"/>
              <p:cNvCxnSpPr>
                <a:stCxn id="17" idx="0"/>
                <a:endCxn id="10" idx="2"/>
              </p:cNvCxnSpPr>
              <p:nvPr/>
            </p:nvCxnSpPr>
            <p:spPr bwMode="auto">
              <a:xfrm rot="5400000" flipH="1" flipV="1">
                <a:off x="8126735" y="4446152"/>
                <a:ext cx="698188" cy="1178094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22" name="Straight Arrow Connector 21"/>
              <p:cNvCxnSpPr>
                <a:stCxn id="17" idx="0"/>
                <a:endCxn id="50" idx="5"/>
              </p:cNvCxnSpPr>
              <p:nvPr/>
            </p:nvCxnSpPr>
            <p:spPr bwMode="auto">
              <a:xfrm rot="16200000" flipV="1">
                <a:off x="5751913" y="3249423"/>
                <a:ext cx="3538737" cy="731003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23" name="TextBox 22"/>
              <p:cNvSpPr txBox="1"/>
              <p:nvPr/>
            </p:nvSpPr>
            <p:spPr>
              <a:xfrm>
                <a:off x="8964610" y="6422740"/>
                <a:ext cx="571501" cy="2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 smtClean="0">
                    <a:solidFill>
                      <a:srgbClr val="0D0D0D"/>
                    </a:solidFill>
                  </a:rPr>
                  <a:t>f:nom</a:t>
                </a:r>
                <a:endParaRPr lang="en-US" sz="10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26" name="Oval 25"/>
              <p:cNvSpPr/>
              <p:nvPr/>
            </p:nvSpPr>
            <p:spPr bwMode="auto">
              <a:xfrm>
                <a:off x="3162912" y="2890738"/>
                <a:ext cx="469800" cy="3132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3973512" y="3322637"/>
                <a:ext cx="469800" cy="3132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239712" y="4694237"/>
                <a:ext cx="1670400" cy="229550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r>
                  <a:rPr lang="en-US" sz="1000" b="1" noProof="1" smtClean="0">
                    <a:solidFill>
                      <a:srgbClr val="0D0D0D"/>
                    </a:solidFill>
                  </a:rPr>
                  <a:t>Ghosh, Amitav</a:t>
                </a:r>
                <a:endParaRPr kumimoji="0" lang="en-US" sz="1000" b="1" i="0" u="none" strike="noStrike" cap="none" normalizeH="0" baseline="0" noProof="1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2068512" y="4846637"/>
                <a:ext cx="3079800" cy="322791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r>
                  <a:rPr kumimoji="0" lang="en-US" sz="1000" b="1" i="0" u="none" strike="noStrike" cap="none" normalizeH="0" baseline="0" noProof="1" smtClean="0">
                    <a:ln>
                      <a:noFill/>
                    </a:ln>
                    <a:solidFill>
                      <a:srgbClr val="0D0D0D"/>
                    </a:solidFill>
                    <a:effectLst/>
                    <a:latin typeface="Arial" charset="0"/>
                  </a:rPr>
                  <a:t>http://www.amitavghosh.com</a:t>
                </a:r>
                <a:endParaRPr kumimoji="0" lang="en-US" sz="1000" b="1" i="0" u="none" strike="noStrike" cap="none" normalizeH="0" baseline="0" noProof="1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239712" y="1465444"/>
                <a:ext cx="1670400" cy="256993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r>
                  <a:rPr lang="en-US" sz="1200" b="1" dirty="0" smtClean="0">
                    <a:solidFill>
                      <a:srgbClr val="0D0D0D"/>
                    </a:solidFill>
                  </a:rPr>
                  <a:t>The Glass Palace</a:t>
                </a:r>
                <a:endPara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239712" y="1846444"/>
                <a:ext cx="1670400" cy="256993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r>
                  <a:rPr lang="en-US" sz="1200" b="1" dirty="0" smtClean="0">
                    <a:solidFill>
                      <a:srgbClr val="0D0D0D"/>
                    </a:solidFill>
                  </a:rPr>
                  <a:t>2000</a:t>
                </a:r>
                <a:endPara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239712" y="2715616"/>
                <a:ext cx="1670400" cy="256993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r>
                  <a:rPr lang="en-US" sz="1200" b="1" dirty="0" smtClean="0">
                    <a:solidFill>
                      <a:srgbClr val="0D0D0D"/>
                    </a:solidFill>
                  </a:rPr>
                  <a:t>London</a:t>
                </a:r>
                <a:endPara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239712" y="3115816"/>
                <a:ext cx="1670400" cy="256993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r>
                  <a:rPr lang="en-US" sz="1200" b="1" dirty="0" smtClean="0">
                    <a:solidFill>
                      <a:srgbClr val="0D0D0D"/>
                    </a:solidFill>
                  </a:rPr>
                  <a:t>Harper Collins</a:t>
                </a:r>
                <a:endPara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4" name="Curved Connector 20"/>
              <p:cNvCxnSpPr>
                <a:stCxn id="50" idx="3"/>
                <a:endCxn id="26" idx="6"/>
              </p:cNvCxnSpPr>
              <p:nvPr/>
            </p:nvCxnSpPr>
            <p:spPr bwMode="auto">
              <a:xfrm rot="5400000">
                <a:off x="3853974" y="1624295"/>
                <a:ext cx="1201782" cy="1644305"/>
              </a:xfrm>
              <a:prstGeom prst="curvedConnector2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/>
                <a:tailEnd type="triangle" w="lg" len="med"/>
              </a:ln>
              <a:effectLst/>
            </p:spPr>
          </p:cxnSp>
          <p:cxnSp>
            <p:nvCxnSpPr>
              <p:cNvPr id="35" name="Curved Connector 34"/>
              <p:cNvCxnSpPr>
                <a:stCxn id="50" idx="3"/>
                <a:endCxn id="27" idx="6"/>
              </p:cNvCxnSpPr>
              <p:nvPr/>
            </p:nvCxnSpPr>
            <p:spPr bwMode="auto">
              <a:xfrm rot="5400000">
                <a:off x="4043325" y="2245544"/>
                <a:ext cx="1633681" cy="833705"/>
              </a:xfrm>
              <a:prstGeom prst="curvedConnector2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/>
                <a:tailEnd type="triangle" w="lg" len="med"/>
              </a:ln>
              <a:effectLst/>
            </p:spPr>
          </p:cxnSp>
          <p:cxnSp>
            <p:nvCxnSpPr>
              <p:cNvPr id="36" name="Curved Connector 35"/>
              <p:cNvCxnSpPr>
                <a:stCxn id="27" idx="2"/>
                <a:endCxn id="28" idx="0"/>
              </p:cNvCxnSpPr>
              <p:nvPr/>
            </p:nvCxnSpPr>
            <p:spPr bwMode="auto">
              <a:xfrm rot="10800000" flipV="1">
                <a:off x="1074912" y="3479237"/>
                <a:ext cx="2898600" cy="1215000"/>
              </a:xfrm>
              <a:prstGeom prst="curvedConnector2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/>
                <a:tailEnd type="triangle" w="lg" len="med"/>
              </a:ln>
              <a:effectLst/>
            </p:spPr>
          </p:cxnSp>
          <p:cxnSp>
            <p:nvCxnSpPr>
              <p:cNvPr id="38" name="Straight Arrow Connector 37"/>
              <p:cNvCxnSpPr>
                <a:stCxn id="26" idx="2"/>
                <a:endCxn id="32" idx="3"/>
              </p:cNvCxnSpPr>
              <p:nvPr/>
            </p:nvCxnSpPr>
            <p:spPr bwMode="auto">
              <a:xfrm rot="10800000">
                <a:off x="1910112" y="2844114"/>
                <a:ext cx="1252800" cy="203225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39" name="Straight Arrow Connector 38"/>
              <p:cNvCxnSpPr>
                <a:stCxn id="26" idx="2"/>
                <a:endCxn id="33" idx="3"/>
              </p:cNvCxnSpPr>
              <p:nvPr/>
            </p:nvCxnSpPr>
            <p:spPr bwMode="auto">
              <a:xfrm rot="10800000" flipV="1">
                <a:off x="1910112" y="3047337"/>
                <a:ext cx="1252800" cy="196975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40" name="Straight Arrow Connector 39"/>
              <p:cNvCxnSpPr>
                <a:stCxn id="50" idx="2"/>
                <a:endCxn id="30" idx="3"/>
              </p:cNvCxnSpPr>
              <p:nvPr/>
            </p:nvCxnSpPr>
            <p:spPr bwMode="auto">
              <a:xfrm rot="10800000">
                <a:off x="1910112" y="1593941"/>
                <a:ext cx="2977800" cy="137492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41" name="Straight Arrow Connector 40"/>
              <p:cNvCxnSpPr>
                <a:stCxn id="50" idx="2"/>
                <a:endCxn id="31" idx="3"/>
              </p:cNvCxnSpPr>
              <p:nvPr/>
            </p:nvCxnSpPr>
            <p:spPr bwMode="auto">
              <a:xfrm rot="10800000" flipV="1">
                <a:off x="1910112" y="1731433"/>
                <a:ext cx="2977800" cy="243508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43" name="TextBox 42"/>
              <p:cNvSpPr txBox="1"/>
              <p:nvPr/>
            </p:nvSpPr>
            <p:spPr>
              <a:xfrm rot="21215795">
                <a:off x="2558864" y="1843041"/>
                <a:ext cx="565992" cy="2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 smtClean="0">
                    <a:solidFill>
                      <a:srgbClr val="0D0D0D"/>
                    </a:solidFill>
                  </a:rPr>
                  <a:t>a:year</a:t>
                </a:r>
                <a:endParaRPr lang="en-US" sz="10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 rot="610119">
                <a:off x="2284446" y="2663769"/>
                <a:ext cx="543645" cy="2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 smtClean="0">
                    <a:solidFill>
                      <a:srgbClr val="0D0D0D"/>
                    </a:solidFill>
                  </a:rPr>
                  <a:t>a:city</a:t>
                </a:r>
                <a:endParaRPr lang="en-US" sz="10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 rot="21074880">
                <a:off x="2183932" y="3126451"/>
                <a:ext cx="829823" cy="2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 smtClean="0">
                    <a:solidFill>
                      <a:srgbClr val="0D0D0D"/>
                    </a:solidFill>
                  </a:rPr>
                  <a:t>a:p_name</a:t>
                </a:r>
                <a:endParaRPr lang="en-US" sz="10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109776" y="3779837"/>
                <a:ext cx="653936" cy="2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 smtClean="0">
                    <a:solidFill>
                      <a:srgbClr val="0D0D0D"/>
                    </a:solidFill>
                  </a:rPr>
                  <a:t>a:name</a:t>
                </a:r>
                <a:endParaRPr lang="en-US" sz="10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120201" y="3932237"/>
                <a:ext cx="1005711" cy="2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 smtClean="0">
                    <a:solidFill>
                      <a:srgbClr val="0D0D0D"/>
                    </a:solidFill>
                  </a:rPr>
                  <a:t>a:homepage</a:t>
                </a:r>
                <a:endParaRPr lang="en-US" sz="10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278312" y="3017837"/>
                <a:ext cx="706748" cy="2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 smtClean="0">
                    <a:solidFill>
                      <a:srgbClr val="0D0D0D"/>
                    </a:solidFill>
                  </a:rPr>
                  <a:t>a:author</a:t>
                </a:r>
                <a:endParaRPr lang="en-US" sz="10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 rot="20242754">
                <a:off x="3903794" y="2534347"/>
                <a:ext cx="900086" cy="2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 smtClean="0">
                    <a:solidFill>
                      <a:srgbClr val="0D0D0D"/>
                    </a:solidFill>
                  </a:rPr>
                  <a:t>a:publisher</a:t>
                </a:r>
                <a:endParaRPr lang="en-US" sz="1000" b="1" noProof="1">
                  <a:solidFill>
                    <a:srgbClr val="0D0D0D"/>
                  </a:solidFill>
                </a:endParaRPr>
              </a:p>
            </p:txBody>
          </p:sp>
          <p:cxnSp>
            <p:nvCxnSpPr>
              <p:cNvPr id="62" name="Straight Arrow Connector 61"/>
              <p:cNvCxnSpPr>
                <a:stCxn id="27" idx="4"/>
                <a:endCxn id="29" idx="0"/>
              </p:cNvCxnSpPr>
              <p:nvPr/>
            </p:nvCxnSpPr>
            <p:spPr bwMode="auto">
              <a:xfrm rot="5400000">
                <a:off x="3303012" y="3941237"/>
                <a:ext cx="1210800" cy="600000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50" name="Oval 49"/>
              <p:cNvSpPr/>
              <p:nvPr/>
            </p:nvSpPr>
            <p:spPr bwMode="auto">
              <a:xfrm>
                <a:off x="4887912" y="1570037"/>
                <a:ext cx="2656972" cy="322791"/>
              </a:xfrm>
              <a:prstGeom prst="ellipse">
                <a:avLst/>
              </a:prstGeom>
              <a:gradFill flip="none" rotWithShape="1">
                <a:gsLst>
                  <a:gs pos="0">
                    <a:srgbClr val="00B9FF"/>
                  </a:gs>
                  <a:gs pos="100000">
                    <a:srgbClr val="CFD20F"/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r>
                  <a:rPr kumimoji="0" lang="en-US" sz="1000" b="1" i="0" u="none" strike="noStrike" cap="none" normalizeH="0" baseline="0" noProof="1" smtClean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Arial" charset="0"/>
                  </a:rPr>
                  <a:t>http://</a:t>
                </a:r>
                <a:r>
                  <a:rPr lang="en-US" sz="1000" b="1" noProof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…isbn/000651409X</a:t>
                </a:r>
                <a:endParaRPr kumimoji="0" lang="en-US" sz="1000" b="1" i="0" u="none" strike="noStrike" cap="none" normalizeH="0" baseline="0" noProof="1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User of data “F” can now ask queries like:</a:t>
            </a:r>
          </a:p>
          <a:p>
            <a:pPr lvl="1"/>
            <a:r>
              <a:rPr lang="en-US" smtClean="0"/>
              <a:t>“give me the title of the original”</a:t>
            </a:r>
          </a:p>
          <a:p>
            <a:pPr lvl="2"/>
            <a:r>
              <a:rPr lang="en-US" smtClean="0"/>
              <a:t>well, … « donnes-moi le titre de l’original »</a:t>
            </a:r>
          </a:p>
          <a:p>
            <a:r>
              <a:rPr lang="en-US" smtClean="0"/>
              <a:t>This information is not in the dataset “F”…</a:t>
            </a:r>
          </a:p>
          <a:p>
            <a:r>
              <a:rPr lang="en-US" smtClean="0"/>
              <a:t>…but can be retrieved by merging with dataset “A”!</a:t>
            </a:r>
            <a:endParaRPr lang="en-US"/>
          </a:p>
        </p:txBody>
      </p:sp>
      <p:sp>
        <p:nvSpPr>
          <p:cNvPr id="6553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Start making queries…</a:t>
            </a: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6869112" y="4999037"/>
            <a:ext cx="2667000" cy="1676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6945312" y="5075237"/>
            <a:ext cx="2438400" cy="1531063"/>
            <a:chOff x="239712" y="1201751"/>
            <a:chExt cx="9677400" cy="6076406"/>
          </a:xfrm>
        </p:grpSpPr>
        <p:sp>
          <p:nvSpPr>
            <p:cNvPr id="7" name="Oval 6"/>
            <p:cNvSpPr/>
            <p:nvPr/>
          </p:nvSpPr>
          <p:spPr bwMode="auto">
            <a:xfrm>
              <a:off x="5192712" y="5684837"/>
              <a:ext cx="451184" cy="266894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8413165" y="6118137"/>
              <a:ext cx="451184" cy="266894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605498" y="6377518"/>
              <a:ext cx="1604210" cy="520587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000" b="0" i="0" u="none" strike="noStrike" cap="none" normalizeH="0" baseline="0" noProof="1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8312902" y="6757570"/>
              <a:ext cx="1604210" cy="520587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000" b="0" i="0" u="none" strike="noStrike" cap="none" normalizeH="0" baseline="0" noProof="1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8262771" y="4311037"/>
              <a:ext cx="1604210" cy="520587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fr-FR" sz="10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Straight Arrow Connector 11"/>
            <p:cNvCxnSpPr>
              <a:stCxn id="36" idx="4"/>
              <a:endCxn id="7" idx="0"/>
            </p:cNvCxnSpPr>
            <p:nvPr/>
          </p:nvCxnSpPr>
          <p:spPr bwMode="auto">
            <a:xfrm rot="5400000">
              <a:off x="4023661" y="3492100"/>
              <a:ext cx="3587383" cy="79809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sp>
          <p:nvSpPr>
            <p:cNvPr id="13" name="Oval 12"/>
            <p:cNvSpPr/>
            <p:nvPr/>
          </p:nvSpPr>
          <p:spPr bwMode="auto">
            <a:xfrm>
              <a:off x="6558295" y="5223426"/>
              <a:ext cx="2656972" cy="644525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800" b="0" i="0" u="none" strike="noStrike" cap="none" normalizeH="0" baseline="0" noProof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endParaRPr>
            </a:p>
          </p:txBody>
        </p:sp>
        <p:cxnSp>
          <p:nvCxnSpPr>
            <p:cNvPr id="14" name="Straight Arrow Connector 13"/>
            <p:cNvCxnSpPr>
              <a:stCxn id="7" idx="4"/>
              <a:endCxn id="9" idx="0"/>
            </p:cNvCxnSpPr>
            <p:nvPr/>
          </p:nvCxnSpPr>
          <p:spPr bwMode="auto">
            <a:xfrm rot="5400000">
              <a:off x="5200062" y="6159275"/>
              <a:ext cx="425786" cy="1070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15" name="Straight Arrow Connector 14"/>
            <p:cNvCxnSpPr>
              <a:stCxn id="13" idx="4"/>
              <a:endCxn id="8" idx="1"/>
            </p:cNvCxnSpPr>
            <p:nvPr/>
          </p:nvCxnSpPr>
          <p:spPr bwMode="auto">
            <a:xfrm rot="16200000" flipH="1">
              <a:off x="8038374" y="5716356"/>
              <a:ext cx="289272" cy="592457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16" name="Straight Arrow Connector 15"/>
            <p:cNvCxnSpPr>
              <a:stCxn id="8" idx="5"/>
              <a:endCxn id="10" idx="0"/>
            </p:cNvCxnSpPr>
            <p:nvPr/>
          </p:nvCxnSpPr>
          <p:spPr bwMode="auto">
            <a:xfrm rot="16200000" flipH="1">
              <a:off x="8750828" y="6393391"/>
              <a:ext cx="411625" cy="31673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17" name="Straight Arrow Connector 16"/>
            <p:cNvCxnSpPr>
              <a:stCxn id="13" idx="0"/>
              <a:endCxn id="11" idx="2"/>
            </p:cNvCxnSpPr>
            <p:nvPr/>
          </p:nvCxnSpPr>
          <p:spPr bwMode="auto">
            <a:xfrm rot="5400000" flipH="1" flipV="1">
              <a:off x="8279928" y="4438480"/>
              <a:ext cx="391802" cy="1178095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18" name="Straight Arrow Connector 17"/>
            <p:cNvCxnSpPr>
              <a:stCxn id="13" idx="0"/>
              <a:endCxn id="36" idx="5"/>
            </p:cNvCxnSpPr>
            <p:nvPr/>
          </p:nvCxnSpPr>
          <p:spPr bwMode="auto">
            <a:xfrm rot="16200000" flipV="1">
              <a:off x="5904692" y="3241337"/>
              <a:ext cx="3233177" cy="73100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sp>
          <p:nvSpPr>
            <p:cNvPr id="19" name="Oval 18"/>
            <p:cNvSpPr/>
            <p:nvPr/>
          </p:nvSpPr>
          <p:spPr bwMode="auto">
            <a:xfrm>
              <a:off x="3162912" y="2890738"/>
              <a:ext cx="469800" cy="313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973512" y="3322637"/>
              <a:ext cx="469800" cy="313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239712" y="4548718"/>
              <a:ext cx="1670399" cy="52058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000" b="0" i="0" u="none" strike="noStrike" cap="none" normalizeH="0" baseline="0" noProof="1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2068512" y="4642011"/>
              <a:ext cx="3079800" cy="732044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000" b="0" i="0" u="none" strike="noStrike" cap="none" normalizeH="0" baseline="0" noProof="1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39712" y="1201751"/>
              <a:ext cx="1670399" cy="582823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39712" y="1870259"/>
              <a:ext cx="1670399" cy="582823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39712" y="2552702"/>
              <a:ext cx="1670399" cy="582823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39712" y="3144325"/>
              <a:ext cx="1670399" cy="582823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cxnSp>
          <p:nvCxnSpPr>
            <p:cNvPr id="27" name="Curved Connector 20"/>
            <p:cNvCxnSpPr>
              <a:stCxn id="36" idx="3"/>
              <a:endCxn id="19" idx="6"/>
            </p:cNvCxnSpPr>
            <p:nvPr/>
          </p:nvCxnSpPr>
          <p:spPr bwMode="auto">
            <a:xfrm rot="5400000">
              <a:off x="3926320" y="1696640"/>
              <a:ext cx="1057089" cy="1644305"/>
            </a:xfrm>
            <a:prstGeom prst="curvedConnector2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sm" len="sm"/>
            </a:ln>
            <a:effectLst/>
          </p:spPr>
        </p:cxnSp>
        <p:cxnSp>
          <p:nvCxnSpPr>
            <p:cNvPr id="28" name="Curved Connector 34"/>
            <p:cNvCxnSpPr>
              <a:stCxn id="36" idx="3"/>
              <a:endCxn id="20" idx="6"/>
            </p:cNvCxnSpPr>
            <p:nvPr/>
          </p:nvCxnSpPr>
          <p:spPr bwMode="auto">
            <a:xfrm rot="5400000">
              <a:off x="4115670" y="2317890"/>
              <a:ext cx="1488989" cy="833705"/>
            </a:xfrm>
            <a:prstGeom prst="curvedConnector2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sm" len="sm"/>
            </a:ln>
            <a:effectLst/>
          </p:spPr>
        </p:cxnSp>
        <p:cxnSp>
          <p:nvCxnSpPr>
            <p:cNvPr id="29" name="Curved Connector 35"/>
            <p:cNvCxnSpPr>
              <a:stCxn id="20" idx="2"/>
              <a:endCxn id="21" idx="0"/>
            </p:cNvCxnSpPr>
            <p:nvPr/>
          </p:nvCxnSpPr>
          <p:spPr bwMode="auto">
            <a:xfrm rot="10800000" flipV="1">
              <a:off x="1074914" y="3479237"/>
              <a:ext cx="2898600" cy="1069481"/>
            </a:xfrm>
            <a:prstGeom prst="curvedConnector2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sm" len="sm"/>
            </a:ln>
            <a:effectLst/>
          </p:spPr>
        </p:cxnSp>
        <p:cxnSp>
          <p:nvCxnSpPr>
            <p:cNvPr id="30" name="Straight Arrow Connector 29"/>
            <p:cNvCxnSpPr>
              <a:stCxn id="19" idx="2"/>
              <a:endCxn id="25" idx="3"/>
            </p:cNvCxnSpPr>
            <p:nvPr/>
          </p:nvCxnSpPr>
          <p:spPr bwMode="auto">
            <a:xfrm rot="10800000">
              <a:off x="1910111" y="2844115"/>
              <a:ext cx="1252801" cy="20322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31" name="Straight Arrow Connector 30"/>
            <p:cNvCxnSpPr>
              <a:stCxn id="19" idx="2"/>
              <a:endCxn id="26" idx="3"/>
            </p:cNvCxnSpPr>
            <p:nvPr/>
          </p:nvCxnSpPr>
          <p:spPr bwMode="auto">
            <a:xfrm rot="10800000" flipV="1">
              <a:off x="1910111" y="3047335"/>
              <a:ext cx="1252801" cy="38840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32" name="Straight Arrow Connector 31"/>
            <p:cNvCxnSpPr>
              <a:stCxn id="36" idx="2"/>
              <a:endCxn id="23" idx="3"/>
            </p:cNvCxnSpPr>
            <p:nvPr/>
          </p:nvCxnSpPr>
          <p:spPr bwMode="auto">
            <a:xfrm rot="10800000">
              <a:off x="1910111" y="1493164"/>
              <a:ext cx="2977801" cy="23827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33" name="Straight Arrow Connector 32"/>
            <p:cNvCxnSpPr>
              <a:stCxn id="36" idx="2"/>
              <a:endCxn id="24" idx="3"/>
            </p:cNvCxnSpPr>
            <p:nvPr/>
          </p:nvCxnSpPr>
          <p:spPr bwMode="auto">
            <a:xfrm rot="10800000" flipV="1">
              <a:off x="1910111" y="1731432"/>
              <a:ext cx="2977801" cy="430237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3120201" y="3932237"/>
              <a:ext cx="1005711" cy="520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000" noProof="1">
                <a:solidFill>
                  <a:srgbClr val="0D0D0D"/>
                </a:solidFill>
              </a:endParaRPr>
            </a:p>
          </p:txBody>
        </p:sp>
        <p:cxnSp>
          <p:nvCxnSpPr>
            <p:cNvPr id="35" name="Straight Arrow Connector 34"/>
            <p:cNvCxnSpPr>
              <a:stCxn id="20" idx="4"/>
              <a:endCxn id="22" idx="0"/>
            </p:cNvCxnSpPr>
            <p:nvPr/>
          </p:nvCxnSpPr>
          <p:spPr bwMode="auto">
            <a:xfrm rot="5400000">
              <a:off x="3405328" y="3838924"/>
              <a:ext cx="1006173" cy="60000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sp>
          <p:nvSpPr>
            <p:cNvPr id="36" name="Oval 35"/>
            <p:cNvSpPr/>
            <p:nvPr/>
          </p:nvSpPr>
          <p:spPr bwMode="auto">
            <a:xfrm>
              <a:off x="4887912" y="1365411"/>
              <a:ext cx="2656972" cy="732044"/>
            </a:xfrm>
            <a:prstGeom prst="ellipse">
              <a:avLst/>
            </a:prstGeom>
            <a:gradFill flip="none" rotWithShape="1">
              <a:gsLst>
                <a:gs pos="0">
                  <a:srgbClr val="00B9FF"/>
                </a:gs>
                <a:gs pos="100000">
                  <a:srgbClr val="CFD20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000" b="0" i="0" u="none" strike="noStrike" cap="none" normalizeH="0" baseline="0" noProof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We “feel” that a:author and f:auteur should be the same</a:t>
            </a:r>
          </a:p>
          <a:p>
            <a:r>
              <a:rPr lang="en-US" smtClean="0"/>
              <a:t>But an automatic merge doest not know that!</a:t>
            </a:r>
          </a:p>
          <a:p>
            <a:r>
              <a:rPr lang="en-US" smtClean="0"/>
              <a:t>Let us add some extra information to the merged data:</a:t>
            </a:r>
          </a:p>
          <a:p>
            <a:pPr lvl="1"/>
            <a:r>
              <a:rPr lang="en-US" smtClean="0"/>
              <a:t>a:author same as f:auteur</a:t>
            </a:r>
          </a:p>
          <a:p>
            <a:pPr lvl="1"/>
            <a:r>
              <a:rPr lang="en-US" smtClean="0"/>
              <a:t>both identify a “Person”</a:t>
            </a:r>
          </a:p>
          <a:p>
            <a:pPr lvl="1"/>
            <a:r>
              <a:rPr lang="en-US" smtClean="0"/>
              <a:t>a term that a community may have already defined:</a:t>
            </a:r>
          </a:p>
          <a:p>
            <a:pPr lvl="2"/>
            <a:r>
              <a:rPr lang="en-US" smtClean="0"/>
              <a:t>a “Person” is uniquely identified by his/her name and, say, homepage</a:t>
            </a:r>
          </a:p>
          <a:p>
            <a:pPr lvl="2"/>
            <a:r>
              <a:rPr lang="en-US" smtClean="0"/>
              <a:t>it can be used as a “category” for certain type of resources</a:t>
            </a:r>
            <a:endParaRPr lang="en-US"/>
          </a:p>
        </p:txBody>
      </p:sp>
      <p:sp>
        <p:nvSpPr>
          <p:cNvPr id="67587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However, more can be achieved…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Music site of the BBC</a:t>
            </a:r>
            <a:endParaRPr lang="en-US" dirty="0"/>
          </a:p>
        </p:txBody>
      </p:sp>
      <p:pic>
        <p:nvPicPr>
          <p:cNvPr id="13315" name="Picture 3" descr="ec1.png">
            <a:hlinkClick r:id="rId3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2475" y="1352200"/>
            <a:ext cx="7799896" cy="588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nector 5"/>
          <p:cNvSpPr/>
          <p:nvPr/>
        </p:nvSpPr>
        <p:spPr bwMode="auto">
          <a:xfrm>
            <a:off x="787549" y="4017937"/>
            <a:ext cx="1949183" cy="295300"/>
          </a:xfrm>
          <a:prstGeom prst="flowChartConnector">
            <a:avLst/>
          </a:prstGeom>
          <a:noFill/>
          <a:ln w="50800" cap="flat" cmpd="sng" algn="ctr">
            <a:solidFill>
              <a:srgbClr val="800000">
                <a:alpha val="5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0875" tIns="35438" rIns="70875" bIns="35438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nector 6"/>
          <p:cNvSpPr/>
          <p:nvPr/>
        </p:nvSpPr>
        <p:spPr bwMode="auto">
          <a:xfrm>
            <a:off x="696912" y="4694237"/>
            <a:ext cx="1949183" cy="295300"/>
          </a:xfrm>
          <a:prstGeom prst="flowChartConnector">
            <a:avLst/>
          </a:prstGeom>
          <a:noFill/>
          <a:ln w="50800" cap="flat" cmpd="sng" algn="ctr">
            <a:solidFill>
              <a:srgbClr val="800000">
                <a:alpha val="5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0875" tIns="35438" rIns="70875" bIns="35438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nector 7"/>
          <p:cNvSpPr/>
          <p:nvPr/>
        </p:nvSpPr>
        <p:spPr bwMode="auto">
          <a:xfrm>
            <a:off x="620712" y="5153297"/>
            <a:ext cx="5256888" cy="531540"/>
          </a:xfrm>
          <a:prstGeom prst="flowChartConnector">
            <a:avLst/>
          </a:prstGeom>
          <a:noFill/>
          <a:ln w="50800" cap="flat" cmpd="sng" algn="ctr">
            <a:solidFill>
              <a:srgbClr val="800000">
                <a:alpha val="5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0875" tIns="35438" rIns="70875" bIns="35438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nector 8"/>
          <p:cNvSpPr/>
          <p:nvPr/>
        </p:nvSpPr>
        <p:spPr bwMode="auto">
          <a:xfrm>
            <a:off x="4005529" y="5999137"/>
            <a:ext cx="1949183" cy="295300"/>
          </a:xfrm>
          <a:prstGeom prst="flowChartConnector">
            <a:avLst/>
          </a:prstGeom>
          <a:noFill/>
          <a:ln w="50800" cap="flat" cmpd="sng" algn="ctr">
            <a:solidFill>
              <a:srgbClr val="800000">
                <a:alpha val="5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0875" tIns="35438" rIns="70875" bIns="35438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/>
          <p:cNvSpPr/>
          <p:nvPr/>
        </p:nvSpPr>
        <p:spPr bwMode="auto">
          <a:xfrm>
            <a:off x="7250112" y="5380037"/>
            <a:ext cx="2667000" cy="1676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963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/>
              <a:t>3</a:t>
            </a:r>
            <a:r>
              <a:rPr lang="en-US" sz="3200" baseline="33000"/>
              <a:t>rd</a:t>
            </a:r>
            <a:r>
              <a:rPr lang="en-US"/>
              <a:t> revisited: use the extra knowledge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8393112" y="4008437"/>
            <a:ext cx="451184" cy="266894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240712" y="4541837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Besse, Christianne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240712" y="2103437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fr-FR" sz="1000" b="1" dirty="0" smtClean="0">
                <a:solidFill>
                  <a:srgbClr val="0D0D0D"/>
                </a:solidFill>
              </a:rPr>
              <a:t>Le palais des miroirs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02512" y="2179637"/>
            <a:ext cx="761999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f:original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3112" y="4008437"/>
            <a:ext cx="6096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f:nom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912" y="3551237"/>
            <a:ext cx="889632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f:traducteur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1712" y="3169287"/>
            <a:ext cx="7620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f:auteur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9874736">
            <a:off x="7867240" y="2498732"/>
            <a:ext cx="675917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f:titre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488112" y="3017837"/>
            <a:ext cx="2656972" cy="322791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…isbn/2020386682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/>
          <p:cNvCxnSpPr>
            <a:stCxn id="16" idx="4"/>
            <a:endCxn id="6" idx="1"/>
          </p:cNvCxnSpPr>
          <p:nvPr/>
        </p:nvCxnSpPr>
        <p:spPr bwMode="auto">
          <a:xfrm rot="16200000" flipH="1">
            <a:off x="7784445" y="3372781"/>
            <a:ext cx="706895" cy="64258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9" name="Straight Arrow Connector 18"/>
          <p:cNvCxnSpPr>
            <a:stCxn id="6" idx="5"/>
            <a:endCxn id="8" idx="0"/>
          </p:cNvCxnSpPr>
          <p:nvPr/>
        </p:nvCxnSpPr>
        <p:spPr bwMode="auto">
          <a:xfrm rot="16200000" flipH="1">
            <a:off x="8757723" y="4256743"/>
            <a:ext cx="305592" cy="26459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0" name="Straight Arrow Connector 19"/>
          <p:cNvCxnSpPr>
            <a:stCxn id="16" idx="0"/>
            <a:endCxn id="9" idx="2"/>
          </p:cNvCxnSpPr>
          <p:nvPr/>
        </p:nvCxnSpPr>
        <p:spPr bwMode="auto">
          <a:xfrm rot="5400000" flipH="1" flipV="1">
            <a:off x="8087282" y="2062303"/>
            <a:ext cx="684850" cy="122621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1" name="Straight Arrow Connector 20"/>
          <p:cNvCxnSpPr>
            <a:stCxn id="16" idx="0"/>
            <a:endCxn id="47" idx="5"/>
          </p:cNvCxnSpPr>
          <p:nvPr/>
        </p:nvCxnSpPr>
        <p:spPr bwMode="auto">
          <a:xfrm rot="16200000" flipV="1">
            <a:off x="6900049" y="2101287"/>
            <a:ext cx="1172281" cy="66081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9155112" y="4160837"/>
            <a:ext cx="6096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f:nom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162912" y="2890738"/>
            <a:ext cx="469800" cy="3132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973512" y="3322637"/>
            <a:ext cx="469800" cy="313200"/>
          </a:xfrm>
          <a:prstGeom prst="ellipse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0CF14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39712" y="4694237"/>
            <a:ext cx="1670400" cy="229550"/>
          </a:xfrm>
          <a:prstGeom prst="rect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Ghosh, Amitav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068512" y="4846637"/>
            <a:ext cx="3079800" cy="32279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http://www.amitavghosh.com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39712" y="1465444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The Glass Palace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39712" y="1846444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2000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39712" y="2715616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London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39712" y="3115816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Harper Collins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cxnSp>
        <p:nvCxnSpPr>
          <p:cNvPr id="31" name="Curved Connector 20"/>
          <p:cNvCxnSpPr>
            <a:stCxn id="47" idx="3"/>
            <a:endCxn id="23" idx="6"/>
          </p:cNvCxnSpPr>
          <p:nvPr/>
        </p:nvCxnSpPr>
        <p:spPr bwMode="auto">
          <a:xfrm rot="5400000">
            <a:off x="3853974" y="1624295"/>
            <a:ext cx="1201782" cy="1644305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2" name="Curved Connector 34"/>
          <p:cNvCxnSpPr>
            <a:stCxn id="47" idx="3"/>
            <a:endCxn id="24" idx="6"/>
          </p:cNvCxnSpPr>
          <p:nvPr/>
        </p:nvCxnSpPr>
        <p:spPr bwMode="auto">
          <a:xfrm rot="5400000">
            <a:off x="4043325" y="2245544"/>
            <a:ext cx="1633681" cy="833705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3" name="Curved Connector 35"/>
          <p:cNvCxnSpPr>
            <a:stCxn id="24" idx="2"/>
            <a:endCxn id="25" idx="0"/>
          </p:cNvCxnSpPr>
          <p:nvPr/>
        </p:nvCxnSpPr>
        <p:spPr bwMode="auto">
          <a:xfrm rot="10800000" flipV="1">
            <a:off x="1074912" y="3479237"/>
            <a:ext cx="2898600" cy="1215000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4" name="Straight Arrow Connector 33"/>
          <p:cNvCxnSpPr>
            <a:stCxn id="23" idx="2"/>
            <a:endCxn id="29" idx="3"/>
          </p:cNvCxnSpPr>
          <p:nvPr/>
        </p:nvCxnSpPr>
        <p:spPr bwMode="auto">
          <a:xfrm rot="10800000">
            <a:off x="1910112" y="2844114"/>
            <a:ext cx="1252800" cy="20322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5" name="Straight Arrow Connector 34"/>
          <p:cNvCxnSpPr>
            <a:stCxn id="23" idx="2"/>
            <a:endCxn id="30" idx="3"/>
          </p:cNvCxnSpPr>
          <p:nvPr/>
        </p:nvCxnSpPr>
        <p:spPr bwMode="auto">
          <a:xfrm rot="10800000" flipV="1">
            <a:off x="1910112" y="3047337"/>
            <a:ext cx="1252800" cy="19697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6" name="Straight Arrow Connector 35"/>
          <p:cNvCxnSpPr>
            <a:stCxn id="47" idx="2"/>
            <a:endCxn id="27" idx="3"/>
          </p:cNvCxnSpPr>
          <p:nvPr/>
        </p:nvCxnSpPr>
        <p:spPr bwMode="auto">
          <a:xfrm rot="10800000">
            <a:off x="1910112" y="1593941"/>
            <a:ext cx="2977800" cy="13749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7" name="Straight Arrow Connector 36"/>
          <p:cNvCxnSpPr>
            <a:stCxn id="47" idx="2"/>
            <a:endCxn id="28" idx="3"/>
          </p:cNvCxnSpPr>
          <p:nvPr/>
        </p:nvCxnSpPr>
        <p:spPr bwMode="auto">
          <a:xfrm rot="10800000" flipV="1">
            <a:off x="1910112" y="1731433"/>
            <a:ext cx="2977800" cy="24350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38" name="TextBox 37"/>
          <p:cNvSpPr txBox="1"/>
          <p:nvPr/>
        </p:nvSpPr>
        <p:spPr>
          <a:xfrm rot="238339">
            <a:off x="2547204" y="1428911"/>
            <a:ext cx="58724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a:title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21319586">
            <a:off x="2558864" y="1851210"/>
            <a:ext cx="565992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a:year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610119">
            <a:off x="2283751" y="2671577"/>
            <a:ext cx="632101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a:city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rot="21074880">
            <a:off x="2183932" y="3126451"/>
            <a:ext cx="829823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a:p_name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09776" y="3779837"/>
            <a:ext cx="653936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35312" y="3932237"/>
            <a:ext cx="1005711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a:homepage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78312" y="3017837"/>
            <a:ext cx="70674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a:author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20242754">
            <a:off x="3903794" y="2534347"/>
            <a:ext cx="900086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a:publisher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cxnSp>
        <p:nvCxnSpPr>
          <p:cNvPr id="46" name="Straight Arrow Connector 45"/>
          <p:cNvCxnSpPr>
            <a:stCxn id="24" idx="4"/>
            <a:endCxn id="26" idx="0"/>
          </p:cNvCxnSpPr>
          <p:nvPr/>
        </p:nvCxnSpPr>
        <p:spPr bwMode="auto">
          <a:xfrm rot="5400000">
            <a:off x="3303012" y="3941237"/>
            <a:ext cx="1210800" cy="6000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47" name="Oval 46"/>
          <p:cNvSpPr/>
          <p:nvPr/>
        </p:nvSpPr>
        <p:spPr bwMode="auto">
          <a:xfrm>
            <a:off x="4887912" y="1570037"/>
            <a:ext cx="2656972" cy="322791"/>
          </a:xfrm>
          <a:prstGeom prst="ellipse">
            <a:avLst/>
          </a:prstGeom>
          <a:gradFill flip="none" rotWithShape="1">
            <a:gsLst>
              <a:gs pos="0">
                <a:srgbClr val="00B9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…isbn/000651409X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5116512" y="3838046"/>
            <a:ext cx="2047372" cy="322791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CFD20F"/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rgbClr val="CFD20F"/>
                </a:solidFill>
              </a:rPr>
              <a:t>…foaf/Person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CFD20F"/>
              </a:solidFill>
              <a:effectLst/>
              <a:latin typeface="Arial" charset="0"/>
            </a:endParaRPr>
          </a:p>
        </p:txBody>
      </p:sp>
      <p:cxnSp>
        <p:nvCxnSpPr>
          <p:cNvPr id="59" name="Straight Arrow Connector 58"/>
          <p:cNvCxnSpPr>
            <a:stCxn id="24" idx="5"/>
            <a:endCxn id="58" idx="2"/>
          </p:cNvCxnSpPr>
          <p:nvPr/>
        </p:nvCxnSpPr>
        <p:spPr bwMode="auto">
          <a:xfrm rot="16200000" flipH="1">
            <a:off x="4540775" y="3423705"/>
            <a:ext cx="409472" cy="74200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62" name="Straight Arrow Connector 61"/>
          <p:cNvCxnSpPr>
            <a:stCxn id="6" idx="2"/>
            <a:endCxn id="58" idx="6"/>
          </p:cNvCxnSpPr>
          <p:nvPr/>
        </p:nvCxnSpPr>
        <p:spPr bwMode="auto">
          <a:xfrm rot="10800000">
            <a:off x="7163884" y="3999442"/>
            <a:ext cx="1229228" cy="14244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7326312" y="3703637"/>
            <a:ext cx="63647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r:type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659312" y="3551237"/>
            <a:ext cx="63647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r:type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grpSp>
        <p:nvGrpSpPr>
          <p:cNvPr id="2" name="Group 66"/>
          <p:cNvGrpSpPr/>
          <p:nvPr/>
        </p:nvGrpSpPr>
        <p:grpSpPr>
          <a:xfrm>
            <a:off x="7326312" y="5401167"/>
            <a:ext cx="2438400" cy="1635322"/>
            <a:chOff x="239712" y="983192"/>
            <a:chExt cx="9677400" cy="6490184"/>
          </a:xfrm>
        </p:grpSpPr>
        <p:sp>
          <p:nvSpPr>
            <p:cNvPr id="68" name="Oval 67"/>
            <p:cNvSpPr/>
            <p:nvPr/>
          </p:nvSpPr>
          <p:spPr bwMode="auto">
            <a:xfrm>
              <a:off x="5192712" y="5684837"/>
              <a:ext cx="451184" cy="266894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8413165" y="6118137"/>
              <a:ext cx="451184" cy="266894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4605500" y="6182298"/>
              <a:ext cx="1604208" cy="911027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000" b="1" i="0" u="none" strike="noStrike" cap="none" normalizeH="0" baseline="0" noProof="1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8312904" y="6562349"/>
              <a:ext cx="1604208" cy="911027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000" b="1" i="0" u="none" strike="noStrike" cap="none" normalizeH="0" baseline="0" noProof="1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8262770" y="4115818"/>
              <a:ext cx="1604208" cy="911027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fr-FR" sz="10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cxnSp>
          <p:nvCxnSpPr>
            <p:cNvPr id="73" name="Straight Arrow Connector 72"/>
            <p:cNvCxnSpPr>
              <a:stCxn id="109" idx="4"/>
              <a:endCxn id="68" idx="0"/>
            </p:cNvCxnSpPr>
            <p:nvPr/>
          </p:nvCxnSpPr>
          <p:spPr bwMode="auto">
            <a:xfrm rot="5400000">
              <a:off x="4160920" y="3629360"/>
              <a:ext cx="3312866" cy="798096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sp>
          <p:nvSpPr>
            <p:cNvPr id="79" name="Oval 78"/>
            <p:cNvSpPr/>
            <p:nvPr/>
          </p:nvSpPr>
          <p:spPr bwMode="auto">
            <a:xfrm>
              <a:off x="6558295" y="4981727"/>
              <a:ext cx="2656971" cy="1127919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800" b="1" i="0" u="none" strike="noStrike" cap="none" normalizeH="0" baseline="0" noProof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endParaRPr>
            </a:p>
          </p:txBody>
        </p:sp>
        <p:cxnSp>
          <p:nvCxnSpPr>
            <p:cNvPr id="80" name="Straight Arrow Connector 79"/>
            <p:cNvCxnSpPr>
              <a:stCxn id="68" idx="4"/>
              <a:endCxn id="70" idx="0"/>
            </p:cNvCxnSpPr>
            <p:nvPr/>
          </p:nvCxnSpPr>
          <p:spPr bwMode="auto">
            <a:xfrm rot="5400000">
              <a:off x="5297674" y="6061664"/>
              <a:ext cx="230565" cy="1070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81" name="Straight Arrow Connector 80"/>
            <p:cNvCxnSpPr>
              <a:stCxn id="79" idx="4"/>
              <a:endCxn id="69" idx="1"/>
            </p:cNvCxnSpPr>
            <p:nvPr/>
          </p:nvCxnSpPr>
          <p:spPr bwMode="auto">
            <a:xfrm rot="16200000" flipH="1">
              <a:off x="8159226" y="5837199"/>
              <a:ext cx="47573" cy="592459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82" name="Straight Arrow Connector 81"/>
            <p:cNvCxnSpPr>
              <a:stCxn id="69" idx="5"/>
              <a:endCxn id="71" idx="0"/>
            </p:cNvCxnSpPr>
            <p:nvPr/>
          </p:nvCxnSpPr>
          <p:spPr bwMode="auto">
            <a:xfrm rot="16200000" flipH="1">
              <a:off x="8848439" y="6295776"/>
              <a:ext cx="216404" cy="316734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83" name="Straight Arrow Connector 82"/>
            <p:cNvCxnSpPr>
              <a:stCxn id="79" idx="0"/>
              <a:endCxn id="72" idx="2"/>
            </p:cNvCxnSpPr>
            <p:nvPr/>
          </p:nvCxnSpPr>
          <p:spPr bwMode="auto">
            <a:xfrm rot="16200000" flipH="1">
              <a:off x="8453270" y="4415240"/>
              <a:ext cx="45117" cy="117809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84" name="Straight Arrow Connector 83"/>
            <p:cNvCxnSpPr>
              <a:stCxn id="79" idx="0"/>
              <a:endCxn id="109" idx="5"/>
            </p:cNvCxnSpPr>
            <p:nvPr/>
          </p:nvCxnSpPr>
          <p:spPr bwMode="auto">
            <a:xfrm rot="16200000" flipV="1">
              <a:off x="6122598" y="3217543"/>
              <a:ext cx="2797365" cy="731004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sp>
          <p:nvSpPr>
            <p:cNvPr id="86" name="Oval 85"/>
            <p:cNvSpPr/>
            <p:nvPr/>
          </p:nvSpPr>
          <p:spPr bwMode="auto">
            <a:xfrm>
              <a:off x="3162912" y="2890738"/>
              <a:ext cx="469800" cy="313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3973512" y="3322637"/>
              <a:ext cx="469800" cy="313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239712" y="4353498"/>
              <a:ext cx="1670399" cy="91102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000" b="1" i="0" u="none" strike="noStrike" cap="none" normalizeH="0" baseline="0" noProof="1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2068512" y="4367496"/>
              <a:ext cx="3079802" cy="1281077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000" b="1" i="0" u="none" strike="noStrike" cap="none" normalizeH="0" baseline="0" noProof="1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239712" y="983192"/>
              <a:ext cx="1670399" cy="1019941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239712" y="1651700"/>
              <a:ext cx="1670399" cy="1019941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239712" y="2334143"/>
              <a:ext cx="1670399" cy="1019941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239712" y="2925764"/>
              <a:ext cx="1670399" cy="1019941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cxnSp>
          <p:nvCxnSpPr>
            <p:cNvPr id="94" name="Curved Connector 20"/>
            <p:cNvCxnSpPr>
              <a:stCxn id="109" idx="3"/>
              <a:endCxn id="86" idx="6"/>
            </p:cNvCxnSpPr>
            <p:nvPr/>
          </p:nvCxnSpPr>
          <p:spPr bwMode="auto">
            <a:xfrm rot="5400000">
              <a:off x="4023375" y="1793702"/>
              <a:ext cx="862981" cy="1644305"/>
            </a:xfrm>
            <a:prstGeom prst="curvedConnector2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sm" len="sm"/>
            </a:ln>
            <a:effectLst/>
          </p:spPr>
        </p:cxnSp>
        <p:cxnSp>
          <p:nvCxnSpPr>
            <p:cNvPr id="95" name="Curved Connector 34"/>
            <p:cNvCxnSpPr>
              <a:stCxn id="109" idx="3"/>
              <a:endCxn id="87" idx="6"/>
            </p:cNvCxnSpPr>
            <p:nvPr/>
          </p:nvCxnSpPr>
          <p:spPr bwMode="auto">
            <a:xfrm rot="5400000">
              <a:off x="4212728" y="2414950"/>
              <a:ext cx="1294876" cy="833703"/>
            </a:xfrm>
            <a:prstGeom prst="curvedConnector2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sm" len="sm"/>
            </a:ln>
            <a:effectLst/>
          </p:spPr>
        </p:cxnSp>
        <p:cxnSp>
          <p:nvCxnSpPr>
            <p:cNvPr id="96" name="Curved Connector 35"/>
            <p:cNvCxnSpPr>
              <a:stCxn id="87" idx="2"/>
              <a:endCxn id="88" idx="0"/>
            </p:cNvCxnSpPr>
            <p:nvPr/>
          </p:nvCxnSpPr>
          <p:spPr bwMode="auto">
            <a:xfrm rot="10800000" flipV="1">
              <a:off x="1074912" y="3479238"/>
              <a:ext cx="2898600" cy="874260"/>
            </a:xfrm>
            <a:prstGeom prst="curvedConnector2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sm" len="sm"/>
            </a:ln>
            <a:effectLst/>
          </p:spPr>
        </p:cxnSp>
        <p:cxnSp>
          <p:nvCxnSpPr>
            <p:cNvPr id="97" name="Straight Arrow Connector 96"/>
            <p:cNvCxnSpPr>
              <a:stCxn id="86" idx="2"/>
              <a:endCxn id="92" idx="3"/>
            </p:cNvCxnSpPr>
            <p:nvPr/>
          </p:nvCxnSpPr>
          <p:spPr bwMode="auto">
            <a:xfrm rot="10800000">
              <a:off x="1910111" y="2844119"/>
              <a:ext cx="1252799" cy="203228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98" name="Straight Arrow Connector 97"/>
            <p:cNvCxnSpPr>
              <a:stCxn id="86" idx="2"/>
              <a:endCxn id="93" idx="3"/>
            </p:cNvCxnSpPr>
            <p:nvPr/>
          </p:nvCxnSpPr>
          <p:spPr bwMode="auto">
            <a:xfrm rot="10800000" flipV="1">
              <a:off x="1910111" y="3047339"/>
              <a:ext cx="1252799" cy="388394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99" name="Straight Arrow Connector 98"/>
            <p:cNvCxnSpPr>
              <a:stCxn id="109" idx="2"/>
              <a:endCxn id="90" idx="3"/>
            </p:cNvCxnSpPr>
            <p:nvPr/>
          </p:nvCxnSpPr>
          <p:spPr bwMode="auto">
            <a:xfrm rot="10800000">
              <a:off x="1910111" y="1493168"/>
              <a:ext cx="2977801" cy="23827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100" name="Straight Arrow Connector 99"/>
            <p:cNvCxnSpPr>
              <a:stCxn id="109" idx="2"/>
              <a:endCxn id="91" idx="3"/>
            </p:cNvCxnSpPr>
            <p:nvPr/>
          </p:nvCxnSpPr>
          <p:spPr bwMode="auto">
            <a:xfrm rot="10800000" flipV="1">
              <a:off x="1910111" y="1731436"/>
              <a:ext cx="2977801" cy="430236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sp>
          <p:nvSpPr>
            <p:cNvPr id="105" name="TextBox 104"/>
            <p:cNvSpPr txBox="1"/>
            <p:nvPr/>
          </p:nvSpPr>
          <p:spPr>
            <a:xfrm>
              <a:off x="3120203" y="3932239"/>
              <a:ext cx="1005709" cy="911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000" b="1" noProof="1">
                <a:solidFill>
                  <a:srgbClr val="0D0D0D"/>
                </a:solidFill>
              </a:endParaRPr>
            </a:p>
          </p:txBody>
        </p:sp>
        <p:cxnSp>
          <p:nvCxnSpPr>
            <p:cNvPr id="108" name="Straight Arrow Connector 107"/>
            <p:cNvCxnSpPr>
              <a:stCxn id="87" idx="4"/>
              <a:endCxn id="89" idx="0"/>
            </p:cNvCxnSpPr>
            <p:nvPr/>
          </p:nvCxnSpPr>
          <p:spPr bwMode="auto">
            <a:xfrm rot="5400000">
              <a:off x="3542589" y="3701667"/>
              <a:ext cx="731659" cy="60000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sp>
          <p:nvSpPr>
            <p:cNvPr id="109" name="Oval 108"/>
            <p:cNvSpPr/>
            <p:nvPr/>
          </p:nvSpPr>
          <p:spPr bwMode="auto">
            <a:xfrm>
              <a:off x="4887912" y="1090896"/>
              <a:ext cx="2656971" cy="1281077"/>
            </a:xfrm>
            <a:prstGeom prst="ellipse">
              <a:avLst/>
            </a:prstGeom>
            <a:gradFill flip="none" rotWithShape="1">
              <a:gsLst>
                <a:gs pos="0">
                  <a:srgbClr val="00B9FF"/>
                </a:gs>
                <a:gs pos="100000">
                  <a:srgbClr val="CFD20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000" b="1" i="0" u="none" strike="noStrike" cap="none" normalizeH="0" baseline="0" noProof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 noChangeArrowheads="1"/>
          </p:cNvSpPr>
          <p:nvPr>
            <p:ph idx="1"/>
          </p:nvPr>
        </p:nvSpPr>
        <p:spPr>
          <a:xfrm>
            <a:off x="239712" y="1444625"/>
            <a:ext cx="9644062" cy="5573713"/>
          </a:xfrm>
        </p:spPr>
        <p:txBody>
          <a:bodyPr/>
          <a:lstStyle/>
          <a:p>
            <a:r>
              <a:rPr lang="en-US" dirty="0" smtClean="0"/>
              <a:t>User of dataset “F” can now query:</a:t>
            </a:r>
          </a:p>
          <a:p>
            <a:pPr lvl="1"/>
            <a:r>
              <a:rPr lang="en-US" dirty="0" smtClean="0"/>
              <a:t>“</a:t>
            </a:r>
            <a:r>
              <a:rPr lang="fr-FR" dirty="0" smtClean="0"/>
              <a:t>donnes</a:t>
            </a:r>
            <a:r>
              <a:rPr lang="en-US" dirty="0" smtClean="0"/>
              <a:t>-</a:t>
            </a:r>
            <a:r>
              <a:rPr lang="en-US" dirty="0" err="1" smtClean="0"/>
              <a:t>moi</a:t>
            </a:r>
            <a:r>
              <a:rPr lang="en-US" dirty="0" smtClean="0"/>
              <a:t> la page </a:t>
            </a:r>
            <a:r>
              <a:rPr lang="en-US" dirty="0" err="1" smtClean="0"/>
              <a:t>d’accueil</a:t>
            </a:r>
            <a:r>
              <a:rPr lang="en-US" dirty="0" smtClean="0"/>
              <a:t> de </a:t>
            </a:r>
            <a:r>
              <a:rPr lang="en-US" dirty="0" err="1" smtClean="0"/>
              <a:t>l’auteur</a:t>
            </a:r>
            <a:r>
              <a:rPr lang="en-US" dirty="0" smtClean="0"/>
              <a:t> de </a:t>
            </a:r>
            <a:r>
              <a:rPr lang="en-US" dirty="0" err="1" smtClean="0"/>
              <a:t>l’original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well… “give me the home page of the original’s ‘auteur’”</a:t>
            </a:r>
          </a:p>
          <a:p>
            <a:r>
              <a:rPr lang="en-US" dirty="0" smtClean="0"/>
              <a:t>The information is not in datasets “F” or “A”…</a:t>
            </a:r>
          </a:p>
          <a:p>
            <a:r>
              <a:rPr lang="en-US" dirty="0" smtClean="0"/>
              <a:t>…but was made available by:</a:t>
            </a:r>
          </a:p>
          <a:p>
            <a:pPr lvl="1"/>
            <a:r>
              <a:rPr lang="en-US" dirty="0" smtClean="0"/>
              <a:t>merging datasets “A” and datasets “F”</a:t>
            </a:r>
          </a:p>
          <a:p>
            <a:pPr lvl="1"/>
            <a:r>
              <a:rPr lang="en-US" dirty="0" smtClean="0"/>
              <a:t>adding three simple extra statements as an extra “glue”</a:t>
            </a:r>
            <a:endParaRPr lang="en-US" dirty="0"/>
          </a:p>
        </p:txBody>
      </p:sp>
      <p:sp>
        <p:nvSpPr>
          <p:cNvPr id="7168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Start making richer queries!</a:t>
            </a:r>
            <a:endParaRPr lang="en-US"/>
          </a:p>
        </p:txBody>
      </p:sp>
      <p:grpSp>
        <p:nvGrpSpPr>
          <p:cNvPr id="2" name="Group 4"/>
          <p:cNvGrpSpPr/>
          <p:nvPr/>
        </p:nvGrpSpPr>
        <p:grpSpPr>
          <a:xfrm>
            <a:off x="5726112" y="5532437"/>
            <a:ext cx="4038600" cy="1676400"/>
            <a:chOff x="5878512" y="5380037"/>
            <a:chExt cx="4038600" cy="1676400"/>
          </a:xfrm>
        </p:grpSpPr>
        <p:sp>
          <p:nvSpPr>
            <p:cNvPr id="6" name="Rectangle 5"/>
            <p:cNvSpPr/>
            <p:nvPr/>
          </p:nvSpPr>
          <p:spPr bwMode="auto">
            <a:xfrm>
              <a:off x="5878512" y="5380037"/>
              <a:ext cx="4038600" cy="1676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Group 84"/>
            <p:cNvGrpSpPr/>
            <p:nvPr/>
          </p:nvGrpSpPr>
          <p:grpSpPr>
            <a:xfrm>
              <a:off x="6107112" y="5456236"/>
              <a:ext cx="3744910" cy="1447878"/>
              <a:chOff x="239712" y="1364667"/>
              <a:chExt cx="9840913" cy="3804761"/>
            </a:xfrm>
          </p:grpSpPr>
          <p:sp>
            <p:nvSpPr>
              <p:cNvPr id="8" name="Oval 7"/>
              <p:cNvSpPr/>
              <p:nvPr/>
            </p:nvSpPr>
            <p:spPr bwMode="auto">
              <a:xfrm>
                <a:off x="8393112" y="4008437"/>
                <a:ext cx="451184" cy="266894"/>
              </a:xfrm>
              <a:prstGeom prst="ellipse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8476416" y="4541837"/>
                <a:ext cx="1604209" cy="229550"/>
              </a:xfrm>
              <a:prstGeom prst="rect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000" b="0" i="0" u="none" strike="noStrike" cap="none" normalizeH="0" baseline="0" noProof="1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8240712" y="2103437"/>
                <a:ext cx="1604209" cy="229550"/>
              </a:xfrm>
              <a:prstGeom prst="rect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fr-FR" sz="1000" b="0" i="0" u="none" strike="noStrike" cap="none" normalizeH="0" baseline="0" dirty="0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6488112" y="3017837"/>
                <a:ext cx="2656972" cy="322791"/>
              </a:xfrm>
              <a:prstGeom prst="ellipse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000" b="0" i="0" u="none" strike="noStrike" cap="none" normalizeH="0" baseline="0" noProof="1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2" name="Straight Arrow Connector 11"/>
              <p:cNvCxnSpPr>
                <a:stCxn id="11" idx="4"/>
                <a:endCxn id="8" idx="1"/>
              </p:cNvCxnSpPr>
              <p:nvPr/>
            </p:nvCxnSpPr>
            <p:spPr bwMode="auto">
              <a:xfrm rot="16200000" flipH="1">
                <a:off x="7784445" y="3372781"/>
                <a:ext cx="706895" cy="642588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13" name="Straight Arrow Connector 12"/>
              <p:cNvCxnSpPr>
                <a:stCxn id="8" idx="5"/>
                <a:endCxn id="9" idx="0"/>
              </p:cNvCxnSpPr>
              <p:nvPr/>
            </p:nvCxnSpPr>
            <p:spPr bwMode="auto">
              <a:xfrm rot="16200000" flipH="1">
                <a:off x="8875575" y="4138891"/>
                <a:ext cx="305592" cy="500299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14" name="Straight Arrow Connector 13"/>
              <p:cNvCxnSpPr>
                <a:stCxn id="11" idx="0"/>
                <a:endCxn id="10" idx="2"/>
              </p:cNvCxnSpPr>
              <p:nvPr/>
            </p:nvCxnSpPr>
            <p:spPr bwMode="auto">
              <a:xfrm rot="5400000" flipH="1" flipV="1">
                <a:off x="8087282" y="2062303"/>
                <a:ext cx="684850" cy="1226219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15" name="Straight Arrow Connector 14"/>
              <p:cNvCxnSpPr>
                <a:stCxn id="11" idx="0"/>
                <a:endCxn id="32" idx="5"/>
              </p:cNvCxnSpPr>
              <p:nvPr/>
            </p:nvCxnSpPr>
            <p:spPr bwMode="auto">
              <a:xfrm rot="16200000" flipV="1">
                <a:off x="6900049" y="2101287"/>
                <a:ext cx="1172281" cy="660819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16" name="Oval 15"/>
              <p:cNvSpPr/>
              <p:nvPr/>
            </p:nvSpPr>
            <p:spPr bwMode="auto">
              <a:xfrm>
                <a:off x="3162912" y="2890738"/>
                <a:ext cx="469800" cy="3132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3973512" y="3322637"/>
                <a:ext cx="469800" cy="313200"/>
              </a:xfrm>
              <a:prstGeom prst="ellipse">
                <a:avLst/>
              </a:prstGeom>
              <a:gradFill flip="none" rotWithShape="1">
                <a:gsLst>
                  <a:gs pos="0">
                    <a:srgbClr val="00B8FF"/>
                  </a:gs>
                  <a:gs pos="100000">
                    <a:srgbClr val="C0CF14"/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239712" y="4694237"/>
                <a:ext cx="1670400" cy="229550"/>
              </a:xfrm>
              <a:prstGeom prst="rect">
                <a:avLst/>
              </a:prstGeom>
              <a:gradFill flip="none" rotWithShape="1">
                <a:gsLst>
                  <a:gs pos="0">
                    <a:srgbClr val="00B8FF"/>
                  </a:gs>
                  <a:gs pos="100000">
                    <a:srgbClr val="CFD20F"/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000" b="0" i="0" u="none" strike="noStrike" cap="none" normalizeH="0" baseline="0" noProof="1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2068512" y="4846637"/>
                <a:ext cx="3079800" cy="322791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000" b="0" i="0" u="none" strike="noStrike" cap="none" normalizeH="0" baseline="0" noProof="1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239712" y="1364667"/>
                <a:ext cx="1670400" cy="256993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239712" y="1764867"/>
                <a:ext cx="1670400" cy="256993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239712" y="2715616"/>
                <a:ext cx="1670400" cy="256993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239712" y="3115816"/>
                <a:ext cx="1670400" cy="256993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4" name="Curved Connector 20"/>
              <p:cNvCxnSpPr>
                <a:stCxn id="32" idx="3"/>
                <a:endCxn id="16" idx="6"/>
              </p:cNvCxnSpPr>
              <p:nvPr/>
            </p:nvCxnSpPr>
            <p:spPr bwMode="auto">
              <a:xfrm rot="5400000">
                <a:off x="3853974" y="1624295"/>
                <a:ext cx="1201782" cy="1644305"/>
              </a:xfrm>
              <a:prstGeom prst="curvedConnector2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/>
                <a:tailEnd type="triangle" w="lg" len="med"/>
              </a:ln>
              <a:effectLst/>
            </p:spPr>
          </p:cxnSp>
          <p:cxnSp>
            <p:nvCxnSpPr>
              <p:cNvPr id="25" name="Curved Connector 34"/>
              <p:cNvCxnSpPr>
                <a:stCxn id="32" idx="3"/>
                <a:endCxn id="17" idx="6"/>
              </p:cNvCxnSpPr>
              <p:nvPr/>
            </p:nvCxnSpPr>
            <p:spPr bwMode="auto">
              <a:xfrm rot="5400000">
                <a:off x="4043325" y="2245544"/>
                <a:ext cx="1633681" cy="833705"/>
              </a:xfrm>
              <a:prstGeom prst="curvedConnector2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/>
                <a:tailEnd type="triangle" w="lg" len="med"/>
              </a:ln>
              <a:effectLst/>
            </p:spPr>
          </p:cxnSp>
          <p:cxnSp>
            <p:nvCxnSpPr>
              <p:cNvPr id="26" name="Curved Connector 35"/>
              <p:cNvCxnSpPr>
                <a:stCxn id="17" idx="2"/>
                <a:endCxn id="18" idx="0"/>
              </p:cNvCxnSpPr>
              <p:nvPr/>
            </p:nvCxnSpPr>
            <p:spPr bwMode="auto">
              <a:xfrm rot="10800000" flipV="1">
                <a:off x="1074912" y="3479237"/>
                <a:ext cx="2898600" cy="1215000"/>
              </a:xfrm>
              <a:prstGeom prst="curvedConnector2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/>
                <a:tailEnd type="triangle" w="lg" len="med"/>
              </a:ln>
              <a:effectLst/>
            </p:spPr>
          </p:cxnSp>
          <p:cxnSp>
            <p:nvCxnSpPr>
              <p:cNvPr id="27" name="Straight Arrow Connector 26"/>
              <p:cNvCxnSpPr>
                <a:stCxn id="16" idx="2"/>
                <a:endCxn id="22" idx="3"/>
              </p:cNvCxnSpPr>
              <p:nvPr/>
            </p:nvCxnSpPr>
            <p:spPr bwMode="auto">
              <a:xfrm rot="10800000">
                <a:off x="1910112" y="2844114"/>
                <a:ext cx="1252800" cy="203225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28" name="Straight Arrow Connector 27"/>
              <p:cNvCxnSpPr>
                <a:stCxn id="16" idx="2"/>
                <a:endCxn id="23" idx="3"/>
              </p:cNvCxnSpPr>
              <p:nvPr/>
            </p:nvCxnSpPr>
            <p:spPr bwMode="auto">
              <a:xfrm rot="10800000" flipV="1">
                <a:off x="1910112" y="3047337"/>
                <a:ext cx="1252800" cy="196975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29" name="Straight Arrow Connector 28"/>
              <p:cNvCxnSpPr>
                <a:stCxn id="32" idx="2"/>
                <a:endCxn id="20" idx="3"/>
              </p:cNvCxnSpPr>
              <p:nvPr/>
            </p:nvCxnSpPr>
            <p:spPr bwMode="auto">
              <a:xfrm rot="10800000">
                <a:off x="1910112" y="1493165"/>
                <a:ext cx="2977800" cy="238269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30" name="Straight Arrow Connector 29"/>
              <p:cNvCxnSpPr>
                <a:stCxn id="32" idx="2"/>
                <a:endCxn id="21" idx="3"/>
              </p:cNvCxnSpPr>
              <p:nvPr/>
            </p:nvCxnSpPr>
            <p:spPr bwMode="auto">
              <a:xfrm rot="10800000" flipV="1">
                <a:off x="1910112" y="1731432"/>
                <a:ext cx="2977800" cy="161931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31" name="Straight Arrow Connector 30"/>
              <p:cNvCxnSpPr>
                <a:stCxn id="17" idx="4"/>
                <a:endCxn id="19" idx="0"/>
              </p:cNvCxnSpPr>
              <p:nvPr/>
            </p:nvCxnSpPr>
            <p:spPr bwMode="auto">
              <a:xfrm rot="5400000">
                <a:off x="3303012" y="3941237"/>
                <a:ext cx="1210800" cy="600000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32" name="Oval 31"/>
              <p:cNvSpPr/>
              <p:nvPr/>
            </p:nvSpPr>
            <p:spPr bwMode="auto">
              <a:xfrm>
                <a:off x="4887912" y="1570037"/>
                <a:ext cx="2656972" cy="322791"/>
              </a:xfrm>
              <a:prstGeom prst="ellipse">
                <a:avLst/>
              </a:prstGeom>
              <a:gradFill flip="none" rotWithShape="1">
                <a:gsLst>
                  <a:gs pos="0">
                    <a:srgbClr val="00B9FF"/>
                  </a:gs>
                  <a:gs pos="100000">
                    <a:srgbClr val="CFD20F"/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000" b="0" i="0" u="none" strike="noStrike" cap="none" normalizeH="0" baseline="0" noProof="1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5116512" y="3838046"/>
                <a:ext cx="2047372" cy="322791"/>
              </a:xfrm>
              <a:prstGeom prst="ellipse">
                <a:avLst/>
              </a:prstGeom>
              <a:solidFill>
                <a:srgbClr val="3366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000" b="0" i="0" u="none" strike="noStrike" cap="none" normalizeH="0" baseline="0" noProof="1">
                  <a:ln>
                    <a:noFill/>
                  </a:ln>
                  <a:solidFill>
                    <a:srgbClr val="CFD20F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4" name="Straight Arrow Connector 33"/>
              <p:cNvCxnSpPr>
                <a:stCxn id="17" idx="5"/>
                <a:endCxn id="33" idx="2"/>
              </p:cNvCxnSpPr>
              <p:nvPr/>
            </p:nvCxnSpPr>
            <p:spPr bwMode="auto">
              <a:xfrm rot="16200000" flipH="1">
                <a:off x="4540775" y="3423705"/>
                <a:ext cx="409472" cy="742001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35" name="Straight Arrow Connector 34"/>
              <p:cNvCxnSpPr>
                <a:stCxn id="8" idx="2"/>
                <a:endCxn id="33" idx="6"/>
              </p:cNvCxnSpPr>
              <p:nvPr/>
            </p:nvCxnSpPr>
            <p:spPr bwMode="auto">
              <a:xfrm rot="10800000">
                <a:off x="7163884" y="3999442"/>
                <a:ext cx="1229228" cy="142442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Using, e.g., the “Person”, the dataset can be combined with other sources</a:t>
            </a:r>
          </a:p>
          <a:p>
            <a:r>
              <a:rPr lang="en-US" smtClean="0"/>
              <a:t>For example, data in Wikipedia can be extracted using dedicated tools</a:t>
            </a:r>
          </a:p>
          <a:p>
            <a:pPr lvl="1"/>
            <a:r>
              <a:rPr lang="en-US" smtClean="0"/>
              <a:t>e.g., the “</a:t>
            </a:r>
            <a:r>
              <a:rPr lang="en-US" smtClean="0">
                <a:hlinkClick r:id="rId3"/>
              </a:rPr>
              <a:t>dbpedia</a:t>
            </a:r>
            <a:r>
              <a:rPr lang="en-US" smtClean="0"/>
              <a:t>” project can extract the “infobox” information from Wikipedia already… </a:t>
            </a:r>
            <a:endParaRPr lang="en-US"/>
          </a:p>
        </p:txBody>
      </p:sp>
      <p:sp>
        <p:nvSpPr>
          <p:cNvPr id="73731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Combine with different datasets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dirty="0" smtClean="0"/>
              <a:t>Merge with Wikipedia data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8393112" y="4008437"/>
            <a:ext cx="451184" cy="266894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240712" y="4541837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Besse, Christianne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240712" y="2103437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fr-FR" sz="1000" b="1" dirty="0" smtClean="0">
                <a:solidFill>
                  <a:srgbClr val="0D0D0D"/>
                </a:solidFill>
              </a:rPr>
              <a:t>Le palais des miroirs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02512" y="2179637"/>
            <a:ext cx="7620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f:original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9312" y="4008437"/>
            <a:ext cx="5334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f:nom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912" y="3551237"/>
            <a:ext cx="889632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f:traducteur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1712" y="3169287"/>
            <a:ext cx="6858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f:auteur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9874736">
            <a:off x="7867240" y="2498732"/>
            <a:ext cx="675917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f:titre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488112" y="3017837"/>
            <a:ext cx="2656972" cy="322791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…isbn/2020386682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/>
          <p:cNvCxnSpPr>
            <a:stCxn id="16" idx="4"/>
            <a:endCxn id="6" idx="1"/>
          </p:cNvCxnSpPr>
          <p:nvPr/>
        </p:nvCxnSpPr>
        <p:spPr bwMode="auto">
          <a:xfrm rot="16200000" flipH="1">
            <a:off x="7784445" y="3372781"/>
            <a:ext cx="706895" cy="64258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9" name="Straight Arrow Connector 18"/>
          <p:cNvCxnSpPr>
            <a:stCxn id="6" idx="5"/>
            <a:endCxn id="8" idx="0"/>
          </p:cNvCxnSpPr>
          <p:nvPr/>
        </p:nvCxnSpPr>
        <p:spPr bwMode="auto">
          <a:xfrm rot="16200000" flipH="1">
            <a:off x="8757723" y="4256743"/>
            <a:ext cx="305592" cy="26459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0" name="Straight Arrow Connector 19"/>
          <p:cNvCxnSpPr>
            <a:stCxn id="16" idx="0"/>
            <a:endCxn id="9" idx="2"/>
          </p:cNvCxnSpPr>
          <p:nvPr/>
        </p:nvCxnSpPr>
        <p:spPr bwMode="auto">
          <a:xfrm rot="5400000" flipH="1" flipV="1">
            <a:off x="8087282" y="2062303"/>
            <a:ext cx="684850" cy="122621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1" name="Straight Arrow Connector 20"/>
          <p:cNvCxnSpPr>
            <a:stCxn id="16" idx="0"/>
            <a:endCxn id="47" idx="5"/>
          </p:cNvCxnSpPr>
          <p:nvPr/>
        </p:nvCxnSpPr>
        <p:spPr bwMode="auto">
          <a:xfrm rot="16200000" flipV="1">
            <a:off x="6900049" y="2101287"/>
            <a:ext cx="1172281" cy="66081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9155112" y="4160837"/>
            <a:ext cx="6096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f:nom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162912" y="2890738"/>
            <a:ext cx="469800" cy="3132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973512" y="3322637"/>
            <a:ext cx="469800" cy="313200"/>
          </a:xfrm>
          <a:prstGeom prst="ellipse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0CF14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39712" y="4694237"/>
            <a:ext cx="1670400" cy="229550"/>
          </a:xfrm>
          <a:prstGeom prst="rect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Ghosh, Amitav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068512" y="4694237"/>
            <a:ext cx="3079800" cy="32279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http://www.amitavghosh.com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39712" y="1465444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The Glass Palace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39712" y="1846444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2000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39712" y="2715616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London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39712" y="3115816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Harper Collins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cxnSp>
        <p:nvCxnSpPr>
          <p:cNvPr id="31" name="Curved Connector 20"/>
          <p:cNvCxnSpPr>
            <a:stCxn id="47" idx="3"/>
            <a:endCxn id="23" idx="6"/>
          </p:cNvCxnSpPr>
          <p:nvPr/>
        </p:nvCxnSpPr>
        <p:spPr bwMode="auto">
          <a:xfrm rot="5400000">
            <a:off x="3853974" y="1624295"/>
            <a:ext cx="1201782" cy="1644305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2" name="Curved Connector 34"/>
          <p:cNvCxnSpPr>
            <a:stCxn id="47" idx="3"/>
            <a:endCxn id="24" idx="6"/>
          </p:cNvCxnSpPr>
          <p:nvPr/>
        </p:nvCxnSpPr>
        <p:spPr bwMode="auto">
          <a:xfrm rot="5400000">
            <a:off x="4043325" y="2245544"/>
            <a:ext cx="1633681" cy="833705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3" name="Curved Connector 35"/>
          <p:cNvCxnSpPr>
            <a:stCxn id="24" idx="2"/>
            <a:endCxn id="25" idx="0"/>
          </p:cNvCxnSpPr>
          <p:nvPr/>
        </p:nvCxnSpPr>
        <p:spPr bwMode="auto">
          <a:xfrm rot="10800000" flipV="1">
            <a:off x="1074912" y="3479237"/>
            <a:ext cx="2898600" cy="1215000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4" name="Straight Arrow Connector 33"/>
          <p:cNvCxnSpPr>
            <a:stCxn id="23" idx="2"/>
            <a:endCxn id="29" idx="3"/>
          </p:cNvCxnSpPr>
          <p:nvPr/>
        </p:nvCxnSpPr>
        <p:spPr bwMode="auto">
          <a:xfrm rot="10800000">
            <a:off x="1910112" y="2844114"/>
            <a:ext cx="1252800" cy="20322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5" name="Straight Arrow Connector 34"/>
          <p:cNvCxnSpPr>
            <a:stCxn id="23" idx="2"/>
            <a:endCxn id="30" idx="3"/>
          </p:cNvCxnSpPr>
          <p:nvPr/>
        </p:nvCxnSpPr>
        <p:spPr bwMode="auto">
          <a:xfrm rot="10800000" flipV="1">
            <a:off x="1910112" y="3047337"/>
            <a:ext cx="1252800" cy="19697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6" name="Straight Arrow Connector 35"/>
          <p:cNvCxnSpPr>
            <a:stCxn id="47" idx="2"/>
            <a:endCxn id="27" idx="3"/>
          </p:cNvCxnSpPr>
          <p:nvPr/>
        </p:nvCxnSpPr>
        <p:spPr bwMode="auto">
          <a:xfrm rot="10800000">
            <a:off x="1910112" y="1593941"/>
            <a:ext cx="2977800" cy="13749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7" name="Straight Arrow Connector 36"/>
          <p:cNvCxnSpPr>
            <a:stCxn id="47" idx="2"/>
            <a:endCxn id="28" idx="3"/>
          </p:cNvCxnSpPr>
          <p:nvPr/>
        </p:nvCxnSpPr>
        <p:spPr bwMode="auto">
          <a:xfrm rot="10800000" flipV="1">
            <a:off x="1910112" y="1731433"/>
            <a:ext cx="2977800" cy="24350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38" name="TextBox 37"/>
          <p:cNvSpPr txBox="1"/>
          <p:nvPr/>
        </p:nvSpPr>
        <p:spPr>
          <a:xfrm rot="238339">
            <a:off x="2547204" y="1396622"/>
            <a:ext cx="58724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a:title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21319586">
            <a:off x="2558864" y="1851210"/>
            <a:ext cx="565992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a:year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610119">
            <a:off x="2284446" y="2663769"/>
            <a:ext cx="543645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a:city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rot="21074880">
            <a:off x="2183932" y="3126451"/>
            <a:ext cx="829823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a:p_name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09776" y="3779837"/>
            <a:ext cx="653936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35312" y="3932237"/>
            <a:ext cx="1005711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a:homepage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78312" y="3017837"/>
            <a:ext cx="70674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a:author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20242754">
            <a:off x="3903794" y="2534347"/>
            <a:ext cx="900086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a:publisher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cxnSp>
        <p:nvCxnSpPr>
          <p:cNvPr id="46" name="Straight Arrow Connector 45"/>
          <p:cNvCxnSpPr>
            <a:stCxn id="24" idx="4"/>
            <a:endCxn id="26" idx="0"/>
          </p:cNvCxnSpPr>
          <p:nvPr/>
        </p:nvCxnSpPr>
        <p:spPr bwMode="auto">
          <a:xfrm rot="5400000">
            <a:off x="3379212" y="3865037"/>
            <a:ext cx="1058400" cy="6000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47" name="Oval 46"/>
          <p:cNvSpPr/>
          <p:nvPr/>
        </p:nvSpPr>
        <p:spPr bwMode="auto">
          <a:xfrm>
            <a:off x="4887912" y="1570037"/>
            <a:ext cx="2656972" cy="322791"/>
          </a:xfrm>
          <a:prstGeom prst="ellipse">
            <a:avLst/>
          </a:prstGeom>
          <a:gradFill flip="none" rotWithShape="1">
            <a:gsLst>
              <a:gs pos="0">
                <a:srgbClr val="00B9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…isbn/000651409X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4964112" y="3838046"/>
            <a:ext cx="2047372" cy="322791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CFD20F"/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rgbClr val="CFD20F"/>
                </a:solidFill>
              </a:rPr>
              <a:t>…foaf/Person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CFD20F"/>
              </a:solidFill>
              <a:effectLst/>
              <a:latin typeface="Arial" charset="0"/>
            </a:endParaRPr>
          </a:p>
        </p:txBody>
      </p:sp>
      <p:cxnSp>
        <p:nvCxnSpPr>
          <p:cNvPr id="59" name="Straight Arrow Connector 58"/>
          <p:cNvCxnSpPr>
            <a:stCxn id="24" idx="5"/>
            <a:endCxn id="58" idx="2"/>
          </p:cNvCxnSpPr>
          <p:nvPr/>
        </p:nvCxnSpPr>
        <p:spPr bwMode="auto">
          <a:xfrm rot="16200000" flipH="1">
            <a:off x="4464575" y="3499905"/>
            <a:ext cx="409472" cy="58960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62" name="Straight Arrow Connector 61"/>
          <p:cNvCxnSpPr>
            <a:stCxn id="6" idx="2"/>
            <a:endCxn id="58" idx="6"/>
          </p:cNvCxnSpPr>
          <p:nvPr/>
        </p:nvCxnSpPr>
        <p:spPr bwMode="auto">
          <a:xfrm rot="10800000">
            <a:off x="7011484" y="3999442"/>
            <a:ext cx="1381628" cy="14244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7326312" y="3779837"/>
            <a:ext cx="63647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r:type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659312" y="3551237"/>
            <a:ext cx="63647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r:type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1916112" y="5590646"/>
            <a:ext cx="3276600" cy="3227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http://dbpedia.org/../Amitav_Ghosh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cxnSp>
        <p:nvCxnSpPr>
          <p:cNvPr id="106" name="Straight Arrow Connector 105"/>
          <p:cNvCxnSpPr>
            <a:stCxn id="85" idx="2"/>
            <a:endCxn id="25" idx="2"/>
          </p:cNvCxnSpPr>
          <p:nvPr/>
        </p:nvCxnSpPr>
        <p:spPr bwMode="auto">
          <a:xfrm rot="10800000">
            <a:off x="1074912" y="4923788"/>
            <a:ext cx="841200" cy="82825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12" name="Straight Arrow Connector 111"/>
          <p:cNvCxnSpPr>
            <a:stCxn id="85" idx="0"/>
            <a:endCxn id="26" idx="4"/>
          </p:cNvCxnSpPr>
          <p:nvPr/>
        </p:nvCxnSpPr>
        <p:spPr bwMode="auto">
          <a:xfrm rot="5400000" flipH="1" flipV="1">
            <a:off x="3294603" y="5276837"/>
            <a:ext cx="573618" cy="540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15" name="Straight Arrow Connector 114"/>
          <p:cNvCxnSpPr>
            <a:stCxn id="85" idx="7"/>
            <a:endCxn id="58" idx="4"/>
          </p:cNvCxnSpPr>
          <p:nvPr/>
        </p:nvCxnSpPr>
        <p:spPr bwMode="auto">
          <a:xfrm rot="5400000" flipH="1" flipV="1">
            <a:off x="4611791" y="4261912"/>
            <a:ext cx="1477081" cy="127493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40" name="TextBox 139"/>
          <p:cNvSpPr txBox="1"/>
          <p:nvPr/>
        </p:nvSpPr>
        <p:spPr>
          <a:xfrm>
            <a:off x="5116512" y="4237037"/>
            <a:ext cx="63647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r:type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729014" y="5151437"/>
            <a:ext cx="88229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foaf:name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2754312" y="5151437"/>
            <a:ext cx="9144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w:reference</a:t>
            </a:r>
            <a:endParaRPr lang="en-US" sz="1000" b="1" noProof="1">
              <a:solidFill>
                <a:srgbClr val="0D0D0D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" name="Straight Arrow Connector 117"/>
          <p:cNvCxnSpPr>
            <a:stCxn id="104" idx="0"/>
            <a:endCxn id="47" idx="4"/>
          </p:cNvCxnSpPr>
          <p:nvPr/>
        </p:nvCxnSpPr>
        <p:spPr bwMode="auto">
          <a:xfrm rot="16200000" flipV="1">
            <a:off x="5371696" y="2737530"/>
            <a:ext cx="3164418" cy="147501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6963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dirty="0" smtClean="0"/>
              <a:t>Merge with Wikipedia data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8393112" y="4008437"/>
            <a:ext cx="451184" cy="266894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240712" y="4541837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Besse, Christianne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240712" y="2103437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fr-FR" sz="1000" b="1" dirty="0" smtClean="0">
                <a:solidFill>
                  <a:srgbClr val="0D0D0D"/>
                </a:solidFill>
              </a:rPr>
              <a:t>Le palais des miroirs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02512" y="2179637"/>
            <a:ext cx="7620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f:original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3112" y="4008437"/>
            <a:ext cx="6096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f:nom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912" y="3551237"/>
            <a:ext cx="889632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f:traducteur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1712" y="3169287"/>
            <a:ext cx="7620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f:auteur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9874736">
            <a:off x="7867240" y="2498732"/>
            <a:ext cx="675917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f:titre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488112" y="3017837"/>
            <a:ext cx="2656972" cy="322791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…isbn/2020386682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/>
          <p:cNvCxnSpPr>
            <a:stCxn id="16" idx="4"/>
            <a:endCxn id="6" idx="1"/>
          </p:cNvCxnSpPr>
          <p:nvPr/>
        </p:nvCxnSpPr>
        <p:spPr bwMode="auto">
          <a:xfrm rot="16200000" flipH="1">
            <a:off x="7784445" y="3372781"/>
            <a:ext cx="706895" cy="64258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9" name="Straight Arrow Connector 18"/>
          <p:cNvCxnSpPr>
            <a:stCxn id="6" idx="5"/>
            <a:endCxn id="8" idx="0"/>
          </p:cNvCxnSpPr>
          <p:nvPr/>
        </p:nvCxnSpPr>
        <p:spPr bwMode="auto">
          <a:xfrm rot="16200000" flipH="1">
            <a:off x="8757723" y="4256743"/>
            <a:ext cx="305592" cy="26459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0" name="Straight Arrow Connector 19"/>
          <p:cNvCxnSpPr>
            <a:stCxn id="16" idx="0"/>
            <a:endCxn id="9" idx="2"/>
          </p:cNvCxnSpPr>
          <p:nvPr/>
        </p:nvCxnSpPr>
        <p:spPr bwMode="auto">
          <a:xfrm rot="5400000" flipH="1" flipV="1">
            <a:off x="8087282" y="2062303"/>
            <a:ext cx="684850" cy="122621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1" name="Straight Arrow Connector 20"/>
          <p:cNvCxnSpPr>
            <a:stCxn id="16" idx="0"/>
            <a:endCxn id="47" idx="5"/>
          </p:cNvCxnSpPr>
          <p:nvPr/>
        </p:nvCxnSpPr>
        <p:spPr bwMode="auto">
          <a:xfrm rot="16200000" flipV="1">
            <a:off x="6900049" y="2101287"/>
            <a:ext cx="1172281" cy="66081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9155112" y="4160837"/>
            <a:ext cx="6096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f:nom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162912" y="2890738"/>
            <a:ext cx="469800" cy="3132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973512" y="3322637"/>
            <a:ext cx="469800" cy="313200"/>
          </a:xfrm>
          <a:prstGeom prst="ellipse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0CF14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39712" y="4694237"/>
            <a:ext cx="1670400" cy="229550"/>
          </a:xfrm>
          <a:prstGeom prst="rect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Ghosh, Amitav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068512" y="4694237"/>
            <a:ext cx="3079800" cy="32279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http://www.amitavghosh.com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39712" y="1465444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The Glass Palace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39712" y="1846444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2000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39712" y="2715616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London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39712" y="3115816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Harper Collins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cxnSp>
        <p:nvCxnSpPr>
          <p:cNvPr id="31" name="Curved Connector 20"/>
          <p:cNvCxnSpPr>
            <a:stCxn id="47" idx="3"/>
            <a:endCxn id="23" idx="6"/>
          </p:cNvCxnSpPr>
          <p:nvPr/>
        </p:nvCxnSpPr>
        <p:spPr bwMode="auto">
          <a:xfrm rot="5400000">
            <a:off x="3853974" y="1624295"/>
            <a:ext cx="1201782" cy="1644305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2" name="Curved Connector 34"/>
          <p:cNvCxnSpPr>
            <a:stCxn id="47" idx="3"/>
            <a:endCxn id="24" idx="6"/>
          </p:cNvCxnSpPr>
          <p:nvPr/>
        </p:nvCxnSpPr>
        <p:spPr bwMode="auto">
          <a:xfrm rot="5400000">
            <a:off x="4043325" y="2245544"/>
            <a:ext cx="1633681" cy="833705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3" name="Curved Connector 35"/>
          <p:cNvCxnSpPr>
            <a:stCxn id="24" idx="2"/>
            <a:endCxn id="25" idx="0"/>
          </p:cNvCxnSpPr>
          <p:nvPr/>
        </p:nvCxnSpPr>
        <p:spPr bwMode="auto">
          <a:xfrm rot="10800000" flipV="1">
            <a:off x="1074912" y="3479237"/>
            <a:ext cx="2898600" cy="1215000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4" name="Straight Arrow Connector 33"/>
          <p:cNvCxnSpPr>
            <a:stCxn id="23" idx="2"/>
            <a:endCxn id="29" idx="3"/>
          </p:cNvCxnSpPr>
          <p:nvPr/>
        </p:nvCxnSpPr>
        <p:spPr bwMode="auto">
          <a:xfrm rot="10800000">
            <a:off x="1910112" y="2844114"/>
            <a:ext cx="1252800" cy="20322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5" name="Straight Arrow Connector 34"/>
          <p:cNvCxnSpPr>
            <a:stCxn id="23" idx="2"/>
            <a:endCxn id="30" idx="3"/>
          </p:cNvCxnSpPr>
          <p:nvPr/>
        </p:nvCxnSpPr>
        <p:spPr bwMode="auto">
          <a:xfrm rot="10800000" flipV="1">
            <a:off x="1910112" y="3047337"/>
            <a:ext cx="1252800" cy="19697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6" name="Straight Arrow Connector 35"/>
          <p:cNvCxnSpPr>
            <a:stCxn id="47" idx="2"/>
            <a:endCxn id="27" idx="3"/>
          </p:cNvCxnSpPr>
          <p:nvPr/>
        </p:nvCxnSpPr>
        <p:spPr bwMode="auto">
          <a:xfrm rot="10800000">
            <a:off x="1910112" y="1593941"/>
            <a:ext cx="2977800" cy="13749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7" name="Straight Arrow Connector 36"/>
          <p:cNvCxnSpPr>
            <a:stCxn id="47" idx="2"/>
            <a:endCxn id="28" idx="3"/>
          </p:cNvCxnSpPr>
          <p:nvPr/>
        </p:nvCxnSpPr>
        <p:spPr bwMode="auto">
          <a:xfrm rot="10800000" flipV="1">
            <a:off x="1910112" y="1731433"/>
            <a:ext cx="2977800" cy="24350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38" name="TextBox 37"/>
          <p:cNvSpPr txBox="1"/>
          <p:nvPr/>
        </p:nvSpPr>
        <p:spPr>
          <a:xfrm rot="238339">
            <a:off x="2547204" y="1396622"/>
            <a:ext cx="58724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a:title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21319586">
            <a:off x="2558864" y="1851210"/>
            <a:ext cx="565992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a:year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610119">
            <a:off x="2284446" y="2663769"/>
            <a:ext cx="543645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a:city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rot="21074880">
            <a:off x="2183932" y="3126451"/>
            <a:ext cx="829823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a:p_name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09776" y="3779837"/>
            <a:ext cx="653936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35312" y="3932237"/>
            <a:ext cx="1005711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a:homepage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78312" y="3017837"/>
            <a:ext cx="70674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a:author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20242754">
            <a:off x="3903794" y="2534347"/>
            <a:ext cx="900086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a:publisher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cxnSp>
        <p:nvCxnSpPr>
          <p:cNvPr id="46" name="Straight Arrow Connector 45"/>
          <p:cNvCxnSpPr>
            <a:stCxn id="24" idx="4"/>
            <a:endCxn id="26" idx="0"/>
          </p:cNvCxnSpPr>
          <p:nvPr/>
        </p:nvCxnSpPr>
        <p:spPr bwMode="auto">
          <a:xfrm rot="5400000">
            <a:off x="3379212" y="3865037"/>
            <a:ext cx="1058400" cy="6000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47" name="Oval 46"/>
          <p:cNvSpPr/>
          <p:nvPr/>
        </p:nvSpPr>
        <p:spPr bwMode="auto">
          <a:xfrm>
            <a:off x="4887912" y="1570037"/>
            <a:ext cx="2656972" cy="322791"/>
          </a:xfrm>
          <a:prstGeom prst="ellipse">
            <a:avLst/>
          </a:prstGeom>
          <a:gradFill flip="none" rotWithShape="1">
            <a:gsLst>
              <a:gs pos="0">
                <a:srgbClr val="00B9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…isbn/000651409X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4964112" y="3838046"/>
            <a:ext cx="2047372" cy="322791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CFD20F"/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rgbClr val="CFD20F"/>
                </a:solidFill>
              </a:rPr>
              <a:t>…foaf/Person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CFD20F"/>
              </a:solidFill>
              <a:effectLst/>
              <a:latin typeface="Arial" charset="0"/>
            </a:endParaRPr>
          </a:p>
        </p:txBody>
      </p:sp>
      <p:cxnSp>
        <p:nvCxnSpPr>
          <p:cNvPr id="59" name="Straight Arrow Connector 58"/>
          <p:cNvCxnSpPr>
            <a:stCxn id="24" idx="5"/>
            <a:endCxn id="58" idx="2"/>
          </p:cNvCxnSpPr>
          <p:nvPr/>
        </p:nvCxnSpPr>
        <p:spPr bwMode="auto">
          <a:xfrm rot="16200000" flipH="1">
            <a:off x="4464575" y="3499905"/>
            <a:ext cx="409472" cy="58960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62" name="Straight Arrow Connector 61"/>
          <p:cNvCxnSpPr>
            <a:stCxn id="6" idx="2"/>
            <a:endCxn id="58" idx="6"/>
          </p:cNvCxnSpPr>
          <p:nvPr/>
        </p:nvCxnSpPr>
        <p:spPr bwMode="auto">
          <a:xfrm rot="10800000">
            <a:off x="7011484" y="3999442"/>
            <a:ext cx="1381628" cy="14244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7326312" y="3779837"/>
            <a:ext cx="63647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r:type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659312" y="3551237"/>
            <a:ext cx="63647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r:type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1916112" y="5590646"/>
            <a:ext cx="3276600" cy="3227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http://dbpedia.org/../Amitav_Ghosh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354012" y="6142037"/>
            <a:ext cx="3765600" cy="3227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http://dbpedia.org/../The_Hungry_Tide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76200" y="6886046"/>
            <a:ext cx="4430712" cy="3227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http://dbpedia.org/../The_Calcutta_Chromosome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5618112" y="5057246"/>
            <a:ext cx="4146600" cy="3227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http://dbpedia.org/../The_Glass_Palace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cxnSp>
        <p:nvCxnSpPr>
          <p:cNvPr id="106" name="Straight Arrow Connector 105"/>
          <p:cNvCxnSpPr>
            <a:stCxn id="85" idx="2"/>
            <a:endCxn id="25" idx="2"/>
          </p:cNvCxnSpPr>
          <p:nvPr/>
        </p:nvCxnSpPr>
        <p:spPr bwMode="auto">
          <a:xfrm rot="10800000">
            <a:off x="1074912" y="4923788"/>
            <a:ext cx="841200" cy="82825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12" name="Straight Arrow Connector 111"/>
          <p:cNvCxnSpPr>
            <a:stCxn id="85" idx="0"/>
            <a:endCxn id="26" idx="4"/>
          </p:cNvCxnSpPr>
          <p:nvPr/>
        </p:nvCxnSpPr>
        <p:spPr bwMode="auto">
          <a:xfrm rot="5400000" flipH="1" flipV="1">
            <a:off x="3294603" y="5276837"/>
            <a:ext cx="573618" cy="540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15" name="Straight Arrow Connector 114"/>
          <p:cNvCxnSpPr>
            <a:stCxn id="85" idx="7"/>
            <a:endCxn id="58" idx="4"/>
          </p:cNvCxnSpPr>
          <p:nvPr/>
        </p:nvCxnSpPr>
        <p:spPr bwMode="auto">
          <a:xfrm rot="5400000" flipH="1" flipV="1">
            <a:off x="4611791" y="4261912"/>
            <a:ext cx="1477081" cy="127493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30" name="Curved Connector 34"/>
          <p:cNvCxnSpPr>
            <a:stCxn id="85" idx="5"/>
            <a:endCxn id="102" idx="6"/>
          </p:cNvCxnSpPr>
          <p:nvPr/>
        </p:nvCxnSpPr>
        <p:spPr bwMode="auto">
          <a:xfrm rot="5400000">
            <a:off x="4019251" y="6353827"/>
            <a:ext cx="1181277" cy="205953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134" name="Curved Connector 34"/>
          <p:cNvCxnSpPr>
            <a:stCxn id="85" idx="5"/>
            <a:endCxn id="101" idx="6"/>
          </p:cNvCxnSpPr>
          <p:nvPr/>
        </p:nvCxnSpPr>
        <p:spPr bwMode="auto">
          <a:xfrm rot="5400000">
            <a:off x="4197605" y="5788173"/>
            <a:ext cx="437268" cy="593253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137" name="Straight Arrow Connector 136"/>
          <p:cNvCxnSpPr>
            <a:stCxn id="85" idx="7"/>
            <a:endCxn id="104" idx="2"/>
          </p:cNvCxnSpPr>
          <p:nvPr/>
        </p:nvCxnSpPr>
        <p:spPr bwMode="auto">
          <a:xfrm rot="5400000" flipH="1" flipV="1">
            <a:off x="4955850" y="4975657"/>
            <a:ext cx="419276" cy="905247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40" name="TextBox 139"/>
          <p:cNvSpPr txBox="1"/>
          <p:nvPr/>
        </p:nvSpPr>
        <p:spPr>
          <a:xfrm>
            <a:off x="5116512" y="4237037"/>
            <a:ext cx="63647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r:type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729014" y="5151437"/>
            <a:ext cx="88229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foaf:name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2754312" y="5151437"/>
            <a:ext cx="9144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w:reference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3592512" y="6674487"/>
            <a:ext cx="9906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w:author_of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5224814" y="5379087"/>
            <a:ext cx="95849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w:author_of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3516312" y="5988687"/>
            <a:ext cx="9906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w:author_of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7554912" y="4465637"/>
            <a:ext cx="88229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w:isbn</a:t>
            </a:r>
            <a:endParaRPr lang="en-US" sz="1000" b="1" noProof="1">
              <a:solidFill>
                <a:srgbClr val="0D0D0D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" name="Straight Arrow Connector 117"/>
          <p:cNvCxnSpPr>
            <a:stCxn id="104" idx="0"/>
            <a:endCxn id="47" idx="4"/>
          </p:cNvCxnSpPr>
          <p:nvPr/>
        </p:nvCxnSpPr>
        <p:spPr bwMode="auto">
          <a:xfrm rot="16200000" flipV="1">
            <a:off x="5371696" y="2737530"/>
            <a:ext cx="3164418" cy="147501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6963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dirty="0" smtClean="0"/>
              <a:t>Merge with Wikipedia data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8393112" y="4008437"/>
            <a:ext cx="451184" cy="266894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240712" y="4541837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Besse, Christianne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240712" y="2103437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fr-FR" sz="1000" b="1" dirty="0" smtClean="0">
                <a:solidFill>
                  <a:srgbClr val="0D0D0D"/>
                </a:solidFill>
              </a:rPr>
              <a:t>Le palais des miroirs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02512" y="2179637"/>
            <a:ext cx="7620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f:original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3112" y="4008437"/>
            <a:ext cx="6096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f:nom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912" y="3551237"/>
            <a:ext cx="889632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f:traducteur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1712" y="3169287"/>
            <a:ext cx="6858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f:auteur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9874736">
            <a:off x="7867240" y="2498732"/>
            <a:ext cx="675917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f:titre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488112" y="3017837"/>
            <a:ext cx="2656972" cy="322791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…isbn/2020386682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/>
          <p:cNvCxnSpPr>
            <a:stCxn id="16" idx="4"/>
            <a:endCxn id="6" idx="1"/>
          </p:cNvCxnSpPr>
          <p:nvPr/>
        </p:nvCxnSpPr>
        <p:spPr bwMode="auto">
          <a:xfrm rot="16200000" flipH="1">
            <a:off x="7784445" y="3372781"/>
            <a:ext cx="706895" cy="64258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9" name="Straight Arrow Connector 18"/>
          <p:cNvCxnSpPr>
            <a:stCxn id="6" idx="5"/>
            <a:endCxn id="8" idx="0"/>
          </p:cNvCxnSpPr>
          <p:nvPr/>
        </p:nvCxnSpPr>
        <p:spPr bwMode="auto">
          <a:xfrm rot="16200000" flipH="1">
            <a:off x="8757723" y="4256743"/>
            <a:ext cx="305592" cy="26459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0" name="Straight Arrow Connector 19"/>
          <p:cNvCxnSpPr>
            <a:stCxn id="16" idx="0"/>
            <a:endCxn id="9" idx="2"/>
          </p:cNvCxnSpPr>
          <p:nvPr/>
        </p:nvCxnSpPr>
        <p:spPr bwMode="auto">
          <a:xfrm rot="5400000" flipH="1" flipV="1">
            <a:off x="8087282" y="2062303"/>
            <a:ext cx="684850" cy="122621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1" name="Straight Arrow Connector 20"/>
          <p:cNvCxnSpPr>
            <a:stCxn id="16" idx="0"/>
            <a:endCxn id="47" idx="5"/>
          </p:cNvCxnSpPr>
          <p:nvPr/>
        </p:nvCxnSpPr>
        <p:spPr bwMode="auto">
          <a:xfrm rot="16200000" flipV="1">
            <a:off x="6900049" y="2101287"/>
            <a:ext cx="1172281" cy="66081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9155112" y="4160837"/>
            <a:ext cx="5334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f:nom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162912" y="2890738"/>
            <a:ext cx="469800" cy="3132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973512" y="3322637"/>
            <a:ext cx="469800" cy="313200"/>
          </a:xfrm>
          <a:prstGeom prst="ellipse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0CF14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39712" y="4694237"/>
            <a:ext cx="1670400" cy="229550"/>
          </a:xfrm>
          <a:prstGeom prst="rect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Ghosh, Amitav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068512" y="4694237"/>
            <a:ext cx="3079800" cy="32279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http://www.amitavghosh.com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39712" y="1465444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The Glass Palace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39712" y="1846444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2000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39712" y="2715616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London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39712" y="3115816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Harper Collins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cxnSp>
        <p:nvCxnSpPr>
          <p:cNvPr id="31" name="Curved Connector 20"/>
          <p:cNvCxnSpPr>
            <a:stCxn id="47" idx="3"/>
            <a:endCxn id="23" idx="6"/>
          </p:cNvCxnSpPr>
          <p:nvPr/>
        </p:nvCxnSpPr>
        <p:spPr bwMode="auto">
          <a:xfrm rot="5400000">
            <a:off x="3853974" y="1624295"/>
            <a:ext cx="1201782" cy="1644305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2" name="Curved Connector 34"/>
          <p:cNvCxnSpPr>
            <a:stCxn id="47" idx="3"/>
            <a:endCxn id="24" idx="6"/>
          </p:cNvCxnSpPr>
          <p:nvPr/>
        </p:nvCxnSpPr>
        <p:spPr bwMode="auto">
          <a:xfrm rot="5400000">
            <a:off x="4043325" y="2245544"/>
            <a:ext cx="1633681" cy="833705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3" name="Curved Connector 35"/>
          <p:cNvCxnSpPr>
            <a:stCxn id="24" idx="2"/>
            <a:endCxn id="25" idx="0"/>
          </p:cNvCxnSpPr>
          <p:nvPr/>
        </p:nvCxnSpPr>
        <p:spPr bwMode="auto">
          <a:xfrm rot="10800000" flipV="1">
            <a:off x="1074912" y="3479237"/>
            <a:ext cx="2898600" cy="1215000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4" name="Straight Arrow Connector 33"/>
          <p:cNvCxnSpPr>
            <a:stCxn id="23" idx="2"/>
            <a:endCxn id="29" idx="3"/>
          </p:cNvCxnSpPr>
          <p:nvPr/>
        </p:nvCxnSpPr>
        <p:spPr bwMode="auto">
          <a:xfrm rot="10800000">
            <a:off x="1910112" y="2844114"/>
            <a:ext cx="1252800" cy="20322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5" name="Straight Arrow Connector 34"/>
          <p:cNvCxnSpPr>
            <a:stCxn id="23" idx="2"/>
            <a:endCxn id="30" idx="3"/>
          </p:cNvCxnSpPr>
          <p:nvPr/>
        </p:nvCxnSpPr>
        <p:spPr bwMode="auto">
          <a:xfrm rot="10800000" flipV="1">
            <a:off x="1910112" y="3047337"/>
            <a:ext cx="1252800" cy="19697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6" name="Straight Arrow Connector 35"/>
          <p:cNvCxnSpPr>
            <a:stCxn id="47" idx="2"/>
            <a:endCxn id="27" idx="3"/>
          </p:cNvCxnSpPr>
          <p:nvPr/>
        </p:nvCxnSpPr>
        <p:spPr bwMode="auto">
          <a:xfrm rot="10800000">
            <a:off x="1910112" y="1593941"/>
            <a:ext cx="2977800" cy="13749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7" name="Straight Arrow Connector 36"/>
          <p:cNvCxnSpPr>
            <a:stCxn id="47" idx="2"/>
            <a:endCxn id="28" idx="3"/>
          </p:cNvCxnSpPr>
          <p:nvPr/>
        </p:nvCxnSpPr>
        <p:spPr bwMode="auto">
          <a:xfrm rot="10800000" flipV="1">
            <a:off x="1910112" y="1731433"/>
            <a:ext cx="2977800" cy="24350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38" name="TextBox 37"/>
          <p:cNvSpPr txBox="1"/>
          <p:nvPr/>
        </p:nvSpPr>
        <p:spPr>
          <a:xfrm rot="238339">
            <a:off x="2547204" y="1396622"/>
            <a:ext cx="58724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a:title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21319586">
            <a:off x="2558864" y="1851210"/>
            <a:ext cx="565992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a:year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610119">
            <a:off x="2284446" y="2663769"/>
            <a:ext cx="543645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a:city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rot="21074880">
            <a:off x="2183932" y="3126451"/>
            <a:ext cx="829823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a:p_name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09776" y="3779837"/>
            <a:ext cx="653936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35312" y="3932237"/>
            <a:ext cx="1005711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a:homepage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78312" y="3017837"/>
            <a:ext cx="70674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a:author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20242754">
            <a:off x="3903794" y="2534347"/>
            <a:ext cx="900086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a:publisher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cxnSp>
        <p:nvCxnSpPr>
          <p:cNvPr id="46" name="Straight Arrow Connector 45"/>
          <p:cNvCxnSpPr>
            <a:stCxn id="24" idx="4"/>
            <a:endCxn id="26" idx="0"/>
          </p:cNvCxnSpPr>
          <p:nvPr/>
        </p:nvCxnSpPr>
        <p:spPr bwMode="auto">
          <a:xfrm rot="5400000">
            <a:off x="3379212" y="3865037"/>
            <a:ext cx="1058400" cy="6000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47" name="Oval 46"/>
          <p:cNvSpPr/>
          <p:nvPr/>
        </p:nvSpPr>
        <p:spPr bwMode="auto">
          <a:xfrm>
            <a:off x="4887912" y="1570037"/>
            <a:ext cx="2656972" cy="322791"/>
          </a:xfrm>
          <a:prstGeom prst="ellipse">
            <a:avLst/>
          </a:prstGeom>
          <a:gradFill flip="none" rotWithShape="1">
            <a:gsLst>
              <a:gs pos="0">
                <a:srgbClr val="00B9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…isbn/000651409X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4964112" y="3838046"/>
            <a:ext cx="2047372" cy="322791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CFD20F"/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rgbClr val="CFD20F"/>
                </a:solidFill>
              </a:rPr>
              <a:t>…foaf/Person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CFD20F"/>
              </a:solidFill>
              <a:effectLst/>
              <a:latin typeface="Arial" charset="0"/>
            </a:endParaRPr>
          </a:p>
        </p:txBody>
      </p:sp>
      <p:cxnSp>
        <p:nvCxnSpPr>
          <p:cNvPr id="59" name="Straight Arrow Connector 58"/>
          <p:cNvCxnSpPr>
            <a:stCxn id="24" idx="5"/>
            <a:endCxn id="58" idx="2"/>
          </p:cNvCxnSpPr>
          <p:nvPr/>
        </p:nvCxnSpPr>
        <p:spPr bwMode="auto">
          <a:xfrm rot="16200000" flipH="1">
            <a:off x="4464575" y="3499905"/>
            <a:ext cx="409472" cy="58960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62" name="Straight Arrow Connector 61"/>
          <p:cNvCxnSpPr>
            <a:stCxn id="6" idx="2"/>
            <a:endCxn id="58" idx="6"/>
          </p:cNvCxnSpPr>
          <p:nvPr/>
        </p:nvCxnSpPr>
        <p:spPr bwMode="auto">
          <a:xfrm rot="10800000">
            <a:off x="7011484" y="3999442"/>
            <a:ext cx="1381628" cy="14244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7326312" y="3779837"/>
            <a:ext cx="63647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r:type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659312" y="3551237"/>
            <a:ext cx="63647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r:type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1916112" y="5590646"/>
            <a:ext cx="3276600" cy="3227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http://dbpedia.org/../Amitav_Ghosh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354012" y="6142037"/>
            <a:ext cx="3765600" cy="3227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http://dbpedia.org/../The_Hungry_Tide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76200" y="6886046"/>
            <a:ext cx="4430712" cy="3227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http://dbpedia.org/../The_Calcutta_Chromosome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5573712" y="5971646"/>
            <a:ext cx="4146600" cy="3227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http://dbpedia.org/../Kolkata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5618112" y="5057246"/>
            <a:ext cx="4146600" cy="3227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http://dbpedia.org/../The_Glass_Palace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cxnSp>
        <p:nvCxnSpPr>
          <p:cNvPr id="106" name="Straight Arrow Connector 105"/>
          <p:cNvCxnSpPr>
            <a:stCxn id="85" idx="2"/>
            <a:endCxn id="25" idx="2"/>
          </p:cNvCxnSpPr>
          <p:nvPr/>
        </p:nvCxnSpPr>
        <p:spPr bwMode="auto">
          <a:xfrm rot="10800000">
            <a:off x="1074912" y="4923788"/>
            <a:ext cx="841200" cy="82825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12" name="Straight Arrow Connector 111"/>
          <p:cNvCxnSpPr>
            <a:stCxn id="85" idx="0"/>
            <a:endCxn id="26" idx="4"/>
          </p:cNvCxnSpPr>
          <p:nvPr/>
        </p:nvCxnSpPr>
        <p:spPr bwMode="auto">
          <a:xfrm rot="5400000" flipH="1" flipV="1">
            <a:off x="3294603" y="5276837"/>
            <a:ext cx="573618" cy="540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15" name="Straight Arrow Connector 114"/>
          <p:cNvCxnSpPr>
            <a:stCxn id="85" idx="7"/>
            <a:endCxn id="58" idx="4"/>
          </p:cNvCxnSpPr>
          <p:nvPr/>
        </p:nvCxnSpPr>
        <p:spPr bwMode="auto">
          <a:xfrm rot="5400000" flipH="1" flipV="1">
            <a:off x="4611791" y="4261912"/>
            <a:ext cx="1477081" cy="127493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21" name="Straight Arrow Connector 120"/>
          <p:cNvCxnSpPr>
            <a:stCxn id="85" idx="5"/>
            <a:endCxn id="103" idx="1"/>
          </p:cNvCxnSpPr>
          <p:nvPr/>
        </p:nvCxnSpPr>
        <p:spPr bwMode="auto">
          <a:xfrm rot="16200000" flipH="1">
            <a:off x="5370540" y="5208489"/>
            <a:ext cx="152753" cy="146810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30" name="Curved Connector 34"/>
          <p:cNvCxnSpPr>
            <a:stCxn id="85" idx="5"/>
            <a:endCxn id="102" idx="6"/>
          </p:cNvCxnSpPr>
          <p:nvPr/>
        </p:nvCxnSpPr>
        <p:spPr bwMode="auto">
          <a:xfrm rot="5400000">
            <a:off x="4019251" y="6353827"/>
            <a:ext cx="1181277" cy="205953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134" name="Curved Connector 34"/>
          <p:cNvCxnSpPr>
            <a:stCxn id="85" idx="5"/>
            <a:endCxn id="101" idx="6"/>
          </p:cNvCxnSpPr>
          <p:nvPr/>
        </p:nvCxnSpPr>
        <p:spPr bwMode="auto">
          <a:xfrm rot="5400000">
            <a:off x="4197605" y="5788173"/>
            <a:ext cx="437268" cy="593253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137" name="Straight Arrow Connector 136"/>
          <p:cNvCxnSpPr>
            <a:stCxn id="85" idx="7"/>
            <a:endCxn id="104" idx="2"/>
          </p:cNvCxnSpPr>
          <p:nvPr/>
        </p:nvCxnSpPr>
        <p:spPr bwMode="auto">
          <a:xfrm rot="5400000" flipH="1" flipV="1">
            <a:off x="4955850" y="4975657"/>
            <a:ext cx="419276" cy="905247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40" name="TextBox 139"/>
          <p:cNvSpPr txBox="1"/>
          <p:nvPr/>
        </p:nvSpPr>
        <p:spPr>
          <a:xfrm>
            <a:off x="5116512" y="4237037"/>
            <a:ext cx="63647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r:type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729014" y="5151437"/>
            <a:ext cx="88229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foaf:name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2754312" y="5151437"/>
            <a:ext cx="9144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w:reference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3592512" y="6674487"/>
            <a:ext cx="9144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w:author_of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5224814" y="5379087"/>
            <a:ext cx="95849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w:author_of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3516312" y="5988687"/>
            <a:ext cx="9906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w:author_of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5224814" y="5684837"/>
            <a:ext cx="88229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w:born_in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7554912" y="4465637"/>
            <a:ext cx="88229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w:isbn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pic>
        <p:nvPicPr>
          <p:cNvPr id="148" name="Picture 1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712" y="6415754"/>
            <a:ext cx="1257300" cy="782320"/>
          </a:xfrm>
          <a:prstGeom prst="rect">
            <a:avLst/>
          </a:prstGeom>
        </p:spPr>
      </p:pic>
      <p:cxnSp>
        <p:nvCxnSpPr>
          <p:cNvPr id="149" name="Curved Connector 34"/>
          <p:cNvCxnSpPr>
            <a:stCxn id="103" idx="5"/>
            <a:endCxn id="148" idx="3"/>
          </p:cNvCxnSpPr>
          <p:nvPr/>
        </p:nvCxnSpPr>
        <p:spPr bwMode="auto">
          <a:xfrm rot="5400000">
            <a:off x="8454160" y="6148017"/>
            <a:ext cx="559749" cy="758044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153" name="Curved Connector 34"/>
          <p:cNvCxnSpPr>
            <a:stCxn id="103" idx="3"/>
            <a:endCxn id="148" idx="1"/>
          </p:cNvCxnSpPr>
          <p:nvPr/>
        </p:nvCxnSpPr>
        <p:spPr bwMode="auto">
          <a:xfrm rot="16200000" flipH="1">
            <a:off x="6359466" y="6068667"/>
            <a:ext cx="559749" cy="916744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sp>
        <p:nvSpPr>
          <p:cNvPr id="158" name="TextBox 157"/>
          <p:cNvSpPr txBox="1"/>
          <p:nvPr/>
        </p:nvSpPr>
        <p:spPr>
          <a:xfrm>
            <a:off x="5802312" y="6523037"/>
            <a:ext cx="88229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w:long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9002712" y="6522087"/>
            <a:ext cx="88229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w:lat</a:t>
            </a:r>
            <a:endParaRPr lang="en-US" sz="1000" b="1" noProof="1">
              <a:solidFill>
                <a:srgbClr val="0D0D0D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It may look like it but, in fact, it should not be…</a:t>
            </a:r>
          </a:p>
          <a:p>
            <a:r>
              <a:rPr lang="en-US" smtClean="0"/>
              <a:t>What happened via automatic means is done every day by Web users!</a:t>
            </a:r>
          </a:p>
          <a:p>
            <a:r>
              <a:rPr lang="en-US" smtClean="0"/>
              <a:t>The difference: a bit of extra rigour so that machines could do this, too</a:t>
            </a:r>
            <a:endParaRPr lang="en-US"/>
          </a:p>
        </p:txBody>
      </p:sp>
      <p:sp>
        <p:nvSpPr>
          <p:cNvPr id="819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 that surprising?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combined different datasets that</a:t>
            </a:r>
          </a:p>
          <a:p>
            <a:pPr lvl="1"/>
            <a:r>
              <a:rPr lang="en-US" dirty="0" smtClean="0"/>
              <a:t>are somewhere on the web</a:t>
            </a:r>
          </a:p>
          <a:p>
            <a:pPr lvl="1"/>
            <a:r>
              <a:rPr lang="en-US" dirty="0" smtClean="0"/>
              <a:t>are of different formats (</a:t>
            </a:r>
            <a:r>
              <a:rPr lang="en-US" dirty="0" err="1" smtClean="0"/>
              <a:t>mysql</a:t>
            </a:r>
            <a:r>
              <a:rPr lang="en-US" dirty="0" smtClean="0"/>
              <a:t>, excel sheet, etc)</a:t>
            </a:r>
          </a:p>
          <a:p>
            <a:pPr lvl="1"/>
            <a:r>
              <a:rPr lang="en-US" dirty="0" smtClean="0"/>
              <a:t>have different names for relations</a:t>
            </a:r>
          </a:p>
          <a:p>
            <a:r>
              <a:rPr lang="en-US" dirty="0" smtClean="0"/>
              <a:t>We could combine the data because some URI-</a:t>
            </a:r>
            <a:r>
              <a:rPr lang="en-US" dirty="0" err="1" smtClean="0"/>
              <a:t>s</a:t>
            </a:r>
            <a:r>
              <a:rPr lang="en-US" dirty="0" smtClean="0"/>
              <a:t> were identical (the ISBN-</a:t>
            </a:r>
            <a:r>
              <a:rPr lang="en-US" dirty="0" err="1" smtClean="0"/>
              <a:t>s</a:t>
            </a:r>
            <a:r>
              <a:rPr lang="en-US" dirty="0" smtClean="0"/>
              <a:t> in this case)</a:t>
            </a:r>
          </a:p>
        </p:txBody>
      </p:sp>
      <p:sp>
        <p:nvSpPr>
          <p:cNvPr id="839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did we do?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could add some simple additional information (the “glue”), also using common terminologies that a community has produced</a:t>
            </a:r>
          </a:p>
          <a:p>
            <a:r>
              <a:rPr lang="en-US" dirty="0" smtClean="0"/>
              <a:t>As a result, new relations could be found and retrieved</a:t>
            </a:r>
            <a:endParaRPr lang="en-US" dirty="0"/>
          </a:p>
        </p:txBody>
      </p:sp>
      <p:sp>
        <p:nvSpPr>
          <p:cNvPr id="839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did we do?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could add extra knowledge to the merged datasets</a:t>
            </a:r>
          </a:p>
          <a:p>
            <a:pPr lvl="1"/>
            <a:r>
              <a:rPr lang="en-US" dirty="0" smtClean="0"/>
              <a:t>e.g., a full classification of various types of library data</a:t>
            </a:r>
          </a:p>
          <a:p>
            <a:pPr lvl="1"/>
            <a:r>
              <a:rPr lang="en-US" dirty="0" smtClean="0"/>
              <a:t>geographical information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This is where ontologies, extra rules, etc, come in</a:t>
            </a:r>
          </a:p>
          <a:p>
            <a:pPr lvl="1"/>
            <a:r>
              <a:rPr lang="en-US" dirty="0" smtClean="0"/>
              <a:t>ontologies/rule sets can be relatively simple and small, or huge, or anything in between…</a:t>
            </a:r>
          </a:p>
          <a:p>
            <a:r>
              <a:rPr lang="en-US" dirty="0" smtClean="0"/>
              <a:t>Even more powerful queries can be asked as a result</a:t>
            </a:r>
            <a:endParaRPr lang="en-US" dirty="0"/>
          </a:p>
        </p:txBody>
      </p:sp>
      <p:sp>
        <p:nvSpPr>
          <p:cNvPr id="86019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It could become even more powerful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Site editors roam the Web for new facts</a:t>
            </a:r>
          </a:p>
          <a:p>
            <a:pPr lvl="1"/>
            <a:r>
              <a:rPr lang="en-US" smtClean="0"/>
              <a:t>may discover further links while roaming </a:t>
            </a:r>
          </a:p>
          <a:p>
            <a:r>
              <a:rPr lang="en-US" smtClean="0"/>
              <a:t>They update the site manually</a:t>
            </a:r>
          </a:p>
          <a:p>
            <a:r>
              <a:rPr lang="en-US" smtClean="0"/>
              <a:t>And the site gets soon out-of-date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build such a site 1.</a:t>
            </a:r>
            <a:endParaRPr lang="en-US" dirty="0"/>
          </a:p>
        </p:txBody>
      </p:sp>
      <p:pic>
        <p:nvPicPr>
          <p:cNvPr id="15364" name="Picture 3" descr="sa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26312" y="3094037"/>
            <a:ext cx="310097" cy="31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/>
              <a:t>What did we do? (cont)</a:t>
            </a:r>
          </a:p>
        </p:txBody>
      </p:sp>
      <p:grpSp>
        <p:nvGrpSpPr>
          <p:cNvPr id="2" name="Group 57"/>
          <p:cNvGrpSpPr/>
          <p:nvPr/>
        </p:nvGrpSpPr>
        <p:grpSpPr>
          <a:xfrm>
            <a:off x="1955385" y="1417637"/>
            <a:ext cx="4493454" cy="914400"/>
            <a:chOff x="1687513" y="1265237"/>
            <a:chExt cx="4493454" cy="914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87513" y="1265237"/>
              <a:ext cx="1304260" cy="9144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64112" y="1265237"/>
              <a:ext cx="1216855" cy="914400"/>
            </a:xfrm>
            <a:prstGeom prst="rect">
              <a:avLst/>
            </a:prstGeom>
          </p:spPr>
        </p:pic>
      </p:grpSp>
      <p:grpSp>
        <p:nvGrpSpPr>
          <p:cNvPr id="3" name="Group 56"/>
          <p:cNvGrpSpPr/>
          <p:nvPr/>
        </p:nvGrpSpPr>
        <p:grpSpPr>
          <a:xfrm>
            <a:off x="506413" y="6180137"/>
            <a:ext cx="7391399" cy="838200"/>
            <a:chOff x="392112" y="6180137"/>
            <a:chExt cx="7391399" cy="838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96401" y="6271011"/>
              <a:ext cx="1143000" cy="65645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1024" y="6291369"/>
              <a:ext cx="1066799" cy="6157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2112" y="6180137"/>
              <a:ext cx="838200" cy="8382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50112" y="6253871"/>
              <a:ext cx="533399" cy="690732"/>
            </a:xfrm>
            <a:prstGeom prst="rect">
              <a:avLst/>
            </a:prstGeom>
          </p:spPr>
        </p:pic>
        <p:grpSp>
          <p:nvGrpSpPr>
            <p:cNvPr id="5" name="Group 33"/>
            <p:cNvGrpSpPr/>
            <p:nvPr/>
          </p:nvGrpSpPr>
          <p:grpSpPr>
            <a:xfrm>
              <a:off x="3718535" y="6180137"/>
              <a:ext cx="967154" cy="838200"/>
              <a:chOff x="4659312" y="2789237"/>
              <a:chExt cx="1143000" cy="990600"/>
            </a:xfrm>
          </p:grpSpPr>
          <p:sp>
            <p:nvSpPr>
              <p:cNvPr id="13" name="Oval 12"/>
              <p:cNvSpPr/>
              <p:nvPr/>
            </p:nvSpPr>
            <p:spPr bwMode="auto">
              <a:xfrm>
                <a:off x="4887912" y="2789237"/>
                <a:ext cx="152400" cy="1524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5116512" y="3170237"/>
                <a:ext cx="152400" cy="152400"/>
              </a:xfrm>
              <a:prstGeom prst="ellipse">
                <a:avLst/>
              </a:prstGeom>
              <a:solidFill>
                <a:srgbClr val="00009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5573712" y="278923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5649912" y="3246437"/>
                <a:ext cx="152400" cy="1524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4659312" y="3398837"/>
                <a:ext cx="152400" cy="1524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 bwMode="auto">
              <a:xfrm>
                <a:off x="5345112" y="3627437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0" name="Straight Arrow Connector 19"/>
              <p:cNvCxnSpPr>
                <a:stCxn id="13" idx="6"/>
                <a:endCxn id="15" idx="2"/>
              </p:cNvCxnSpPr>
              <p:nvPr/>
            </p:nvCxnSpPr>
            <p:spPr bwMode="auto">
              <a:xfrm>
                <a:off x="5040312" y="2865437"/>
                <a:ext cx="533400" cy="158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1" name="Straight Arrow Connector 20"/>
              <p:cNvCxnSpPr>
                <a:stCxn id="13" idx="5"/>
                <a:endCxn id="16" idx="1"/>
              </p:cNvCxnSpPr>
              <p:nvPr/>
            </p:nvCxnSpPr>
            <p:spPr bwMode="auto">
              <a:xfrm rot="16200000" flipH="1">
                <a:off x="5170394" y="2766919"/>
                <a:ext cx="349436" cy="654236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4" name="Straight Arrow Connector 23"/>
              <p:cNvCxnSpPr>
                <a:stCxn id="17" idx="7"/>
                <a:endCxn id="14" idx="2"/>
              </p:cNvCxnSpPr>
              <p:nvPr/>
            </p:nvCxnSpPr>
            <p:spPr bwMode="auto">
              <a:xfrm rot="5400000" flipH="1" flipV="1">
                <a:off x="4865594" y="3170237"/>
                <a:ext cx="174718" cy="32711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7" name="Straight Arrow Connector 26"/>
              <p:cNvCxnSpPr>
                <a:stCxn id="14" idx="5"/>
                <a:endCxn id="18" idx="0"/>
              </p:cNvCxnSpPr>
              <p:nvPr/>
            </p:nvCxnSpPr>
            <p:spPr bwMode="auto">
              <a:xfrm rot="16200000" flipH="1">
                <a:off x="5170394" y="3376519"/>
                <a:ext cx="327118" cy="17471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30" name="Straight Arrow Connector 29"/>
              <p:cNvCxnSpPr>
                <a:stCxn id="18" idx="7"/>
                <a:endCxn id="15" idx="4"/>
              </p:cNvCxnSpPr>
              <p:nvPr/>
            </p:nvCxnSpPr>
            <p:spPr bwMode="auto">
              <a:xfrm rot="5400000" flipH="1" flipV="1">
                <a:off x="5208494" y="3208337"/>
                <a:ext cx="708118" cy="17471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</p:grpSp>
      </p:grpSp>
      <p:grpSp>
        <p:nvGrpSpPr>
          <p:cNvPr id="10" name="Group 55"/>
          <p:cNvGrpSpPr/>
          <p:nvPr/>
        </p:nvGrpSpPr>
        <p:grpSpPr>
          <a:xfrm>
            <a:off x="1039812" y="3417887"/>
            <a:ext cx="6324600" cy="1524000"/>
            <a:chOff x="696912" y="3170237"/>
            <a:chExt cx="6324600" cy="1524000"/>
          </a:xfrm>
        </p:grpSpPr>
        <p:sp>
          <p:nvSpPr>
            <p:cNvPr id="35" name="Oval 34"/>
            <p:cNvSpPr/>
            <p:nvPr/>
          </p:nvSpPr>
          <p:spPr bwMode="auto">
            <a:xfrm>
              <a:off x="1535112" y="3398837"/>
              <a:ext cx="533400" cy="457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2754312" y="4160837"/>
              <a:ext cx="533400" cy="457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4049712" y="3170237"/>
              <a:ext cx="533400" cy="4572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5116512" y="4237037"/>
              <a:ext cx="533400" cy="457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696912" y="4160837"/>
              <a:ext cx="533400" cy="457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6488112" y="3779837"/>
              <a:ext cx="533400" cy="457200"/>
            </a:xfrm>
            <a:prstGeom prst="ellipse">
              <a:avLst/>
            </a:prstGeom>
            <a:solidFill>
              <a:srgbClr val="F9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43" name="Straight Arrow Connector 42"/>
            <p:cNvCxnSpPr>
              <a:stCxn id="40" idx="7"/>
              <a:endCxn id="35" idx="3"/>
            </p:cNvCxnSpPr>
            <p:nvPr/>
          </p:nvCxnSpPr>
          <p:spPr bwMode="auto">
            <a:xfrm rot="5400000" flipH="1" flipV="1">
              <a:off x="1163357" y="3777922"/>
              <a:ext cx="438710" cy="46103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44" name="Straight Arrow Connector 43"/>
            <p:cNvCxnSpPr>
              <a:stCxn id="40" idx="6"/>
              <a:endCxn id="38" idx="2"/>
            </p:cNvCxnSpPr>
            <p:nvPr/>
          </p:nvCxnSpPr>
          <p:spPr bwMode="auto">
            <a:xfrm flipV="1">
              <a:off x="1230312" y="3398837"/>
              <a:ext cx="2819400" cy="99060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47" name="Straight Arrow Connector 46"/>
            <p:cNvCxnSpPr>
              <a:stCxn id="35" idx="5"/>
              <a:endCxn id="37" idx="1"/>
            </p:cNvCxnSpPr>
            <p:nvPr/>
          </p:nvCxnSpPr>
          <p:spPr bwMode="auto">
            <a:xfrm rot="16200000" flipH="1">
              <a:off x="2192057" y="3587422"/>
              <a:ext cx="438710" cy="84203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50" name="Straight Arrow Connector 49"/>
            <p:cNvCxnSpPr>
              <a:stCxn id="39" idx="1"/>
              <a:endCxn id="38" idx="4"/>
            </p:cNvCxnSpPr>
            <p:nvPr/>
          </p:nvCxnSpPr>
          <p:spPr bwMode="auto">
            <a:xfrm rot="16200000" flipV="1">
              <a:off x="4417243" y="3526607"/>
              <a:ext cx="676555" cy="878215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53" name="Straight Arrow Connector 52"/>
            <p:cNvCxnSpPr>
              <a:stCxn id="41" idx="2"/>
              <a:endCxn id="35" idx="6"/>
            </p:cNvCxnSpPr>
            <p:nvPr/>
          </p:nvCxnSpPr>
          <p:spPr bwMode="auto">
            <a:xfrm rot="10800000">
              <a:off x="2068512" y="3627437"/>
              <a:ext cx="4419600" cy="38100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cxnSp>
        <p:nvCxnSpPr>
          <p:cNvPr id="60" name="Straight Connector 59"/>
          <p:cNvCxnSpPr/>
          <p:nvPr/>
        </p:nvCxnSpPr>
        <p:spPr bwMode="auto">
          <a:xfrm>
            <a:off x="315912" y="2797968"/>
            <a:ext cx="7772400" cy="1588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315912" y="5560218"/>
            <a:ext cx="7772400" cy="1588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239712" y="6980237"/>
            <a:ext cx="2465138" cy="311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Data in various formats</a:t>
            </a:r>
            <a:endParaRPr lang="en-US" sz="16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239712" y="5242410"/>
            <a:ext cx="3651060" cy="311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Data represented in abstract format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39712" y="2476677"/>
            <a:ext cx="1415872" cy="311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Applications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7" name="Up-Down Arrow 66"/>
          <p:cNvSpPr/>
          <p:nvPr/>
        </p:nvSpPr>
        <p:spPr bwMode="auto">
          <a:xfrm>
            <a:off x="8240712" y="5075237"/>
            <a:ext cx="304800" cy="914400"/>
          </a:xfrm>
          <a:prstGeom prst="upDownArrow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8" name="Up-Down Arrow 67"/>
          <p:cNvSpPr/>
          <p:nvPr/>
        </p:nvSpPr>
        <p:spPr bwMode="auto">
          <a:xfrm>
            <a:off x="8240712" y="2332037"/>
            <a:ext cx="304800" cy="914400"/>
          </a:xfrm>
          <a:prstGeom prst="upDownArrow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545512" y="5075237"/>
            <a:ext cx="971540" cy="740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Map,</a:t>
            </a:r>
          </a:p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Expose,</a:t>
            </a:r>
          </a:p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545512" y="2332037"/>
            <a:ext cx="1256273" cy="740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Manipulate</a:t>
            </a:r>
          </a:p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Query</a:t>
            </a:r>
          </a:p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Semantic Web is a collection of technologies to make such integration of Linked Data possible! </a:t>
            </a:r>
          </a:p>
        </p:txBody>
      </p:sp>
      <p:sp>
        <p:nvSpPr>
          <p:cNvPr id="9421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is the Semantic Web?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abstract model for the relational graphs: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RDF</a:t>
            </a:r>
          </a:p>
          <a:p>
            <a:r>
              <a:rPr lang="en-US" dirty="0" smtClean="0"/>
              <a:t>add/extract RDF information to/from XML, (X)HTML: </a:t>
            </a:r>
            <a:r>
              <a:rPr lang="en-US" dirty="0" smtClean="0">
                <a:solidFill>
                  <a:srgbClr val="955E4B"/>
                </a:solidFill>
              </a:rPr>
              <a:t>GRDDL, RDFa</a:t>
            </a:r>
          </a:p>
          <a:p>
            <a:r>
              <a:rPr lang="en-US" dirty="0" smtClean="0"/>
              <a:t>a query language adapted for graphs: </a:t>
            </a:r>
            <a:r>
              <a:rPr lang="en-US" dirty="0" smtClean="0">
                <a:solidFill>
                  <a:srgbClr val="955E4B"/>
                </a:solidFill>
              </a:rPr>
              <a:t>SPARQL</a:t>
            </a:r>
          </a:p>
          <a:p>
            <a:r>
              <a:rPr lang="en-US" dirty="0" smtClean="0"/>
              <a:t>characterize the relationships and resources: </a:t>
            </a:r>
            <a:r>
              <a:rPr lang="en-US" dirty="0" smtClean="0">
                <a:solidFill>
                  <a:srgbClr val="955E4B"/>
                </a:solidFill>
              </a:rPr>
              <a:t>RDFS, OWL, SKOS, Rules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applications may choose among the different technologies</a:t>
            </a:r>
          </a:p>
          <a:p>
            <a:r>
              <a:rPr lang="en-US" dirty="0" smtClean="0"/>
              <a:t>reuse of existing “ontologies” that others have produced (FOAF in our case)</a:t>
            </a:r>
            <a:endParaRPr lang="en-US" dirty="0"/>
          </a:p>
        </p:txBody>
      </p:sp>
      <p:sp>
        <p:nvSpPr>
          <p:cNvPr id="110595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Details: many different technologies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dirty="0" smtClean="0"/>
              <a:t>Using these technologies…</a:t>
            </a:r>
            <a:endParaRPr lang="en-US" dirty="0"/>
          </a:p>
        </p:txBody>
      </p:sp>
      <p:grpSp>
        <p:nvGrpSpPr>
          <p:cNvPr id="2" name="Group 57"/>
          <p:cNvGrpSpPr/>
          <p:nvPr/>
        </p:nvGrpSpPr>
        <p:grpSpPr>
          <a:xfrm>
            <a:off x="1955385" y="1417637"/>
            <a:ext cx="4493454" cy="914400"/>
            <a:chOff x="1687513" y="1265237"/>
            <a:chExt cx="4493454" cy="914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87513" y="1265237"/>
              <a:ext cx="1304260" cy="9144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64112" y="1265237"/>
              <a:ext cx="1216855" cy="914400"/>
            </a:xfrm>
            <a:prstGeom prst="rect">
              <a:avLst/>
            </a:prstGeom>
          </p:spPr>
        </p:pic>
      </p:grpSp>
      <p:grpSp>
        <p:nvGrpSpPr>
          <p:cNvPr id="3" name="Group 56"/>
          <p:cNvGrpSpPr/>
          <p:nvPr/>
        </p:nvGrpSpPr>
        <p:grpSpPr>
          <a:xfrm>
            <a:off x="506413" y="6180137"/>
            <a:ext cx="7391399" cy="838200"/>
            <a:chOff x="392112" y="6180137"/>
            <a:chExt cx="7391399" cy="838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96401" y="6271011"/>
              <a:ext cx="1143000" cy="65645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1024" y="6291369"/>
              <a:ext cx="1066799" cy="6157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2112" y="6180137"/>
              <a:ext cx="838200" cy="8382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50112" y="6253871"/>
              <a:ext cx="533399" cy="690732"/>
            </a:xfrm>
            <a:prstGeom prst="rect">
              <a:avLst/>
            </a:prstGeom>
          </p:spPr>
        </p:pic>
        <p:grpSp>
          <p:nvGrpSpPr>
            <p:cNvPr id="5" name="Group 33"/>
            <p:cNvGrpSpPr/>
            <p:nvPr/>
          </p:nvGrpSpPr>
          <p:grpSpPr>
            <a:xfrm>
              <a:off x="3718535" y="6180137"/>
              <a:ext cx="967154" cy="838200"/>
              <a:chOff x="4659312" y="2789237"/>
              <a:chExt cx="1143000" cy="990600"/>
            </a:xfrm>
          </p:grpSpPr>
          <p:sp>
            <p:nvSpPr>
              <p:cNvPr id="13" name="Oval 12"/>
              <p:cNvSpPr/>
              <p:nvPr/>
            </p:nvSpPr>
            <p:spPr bwMode="auto">
              <a:xfrm>
                <a:off x="4887912" y="2789237"/>
                <a:ext cx="152400" cy="1524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5116512" y="3170237"/>
                <a:ext cx="152400" cy="152400"/>
              </a:xfrm>
              <a:prstGeom prst="ellipse">
                <a:avLst/>
              </a:prstGeom>
              <a:solidFill>
                <a:srgbClr val="00009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5573712" y="278923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5649912" y="3246437"/>
                <a:ext cx="152400" cy="1524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4659312" y="3398837"/>
                <a:ext cx="152400" cy="1524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 bwMode="auto">
              <a:xfrm>
                <a:off x="5345112" y="3627437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0" name="Straight Arrow Connector 19"/>
              <p:cNvCxnSpPr>
                <a:stCxn id="13" idx="6"/>
                <a:endCxn id="15" idx="2"/>
              </p:cNvCxnSpPr>
              <p:nvPr/>
            </p:nvCxnSpPr>
            <p:spPr bwMode="auto">
              <a:xfrm>
                <a:off x="5040312" y="2865437"/>
                <a:ext cx="533400" cy="158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1" name="Straight Arrow Connector 20"/>
              <p:cNvCxnSpPr>
                <a:stCxn id="13" idx="5"/>
                <a:endCxn id="16" idx="1"/>
              </p:cNvCxnSpPr>
              <p:nvPr/>
            </p:nvCxnSpPr>
            <p:spPr bwMode="auto">
              <a:xfrm rot="16200000" flipH="1">
                <a:off x="5170394" y="2766919"/>
                <a:ext cx="349436" cy="654236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4" name="Straight Arrow Connector 23"/>
              <p:cNvCxnSpPr>
                <a:stCxn id="17" idx="7"/>
                <a:endCxn id="14" idx="2"/>
              </p:cNvCxnSpPr>
              <p:nvPr/>
            </p:nvCxnSpPr>
            <p:spPr bwMode="auto">
              <a:xfrm rot="5400000" flipH="1" flipV="1">
                <a:off x="4865594" y="3170237"/>
                <a:ext cx="174718" cy="32711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7" name="Straight Arrow Connector 26"/>
              <p:cNvCxnSpPr>
                <a:stCxn id="14" idx="5"/>
                <a:endCxn id="18" idx="0"/>
              </p:cNvCxnSpPr>
              <p:nvPr/>
            </p:nvCxnSpPr>
            <p:spPr bwMode="auto">
              <a:xfrm rot="16200000" flipH="1">
                <a:off x="5170394" y="3376519"/>
                <a:ext cx="327118" cy="17471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30" name="Straight Arrow Connector 29"/>
              <p:cNvCxnSpPr>
                <a:stCxn id="18" idx="7"/>
                <a:endCxn id="15" idx="4"/>
              </p:cNvCxnSpPr>
              <p:nvPr/>
            </p:nvCxnSpPr>
            <p:spPr bwMode="auto">
              <a:xfrm rot="5400000" flipH="1" flipV="1">
                <a:off x="5208494" y="3208337"/>
                <a:ext cx="708118" cy="17471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</p:grpSp>
      </p:grpSp>
      <p:grpSp>
        <p:nvGrpSpPr>
          <p:cNvPr id="10" name="Group 55"/>
          <p:cNvGrpSpPr/>
          <p:nvPr/>
        </p:nvGrpSpPr>
        <p:grpSpPr>
          <a:xfrm>
            <a:off x="1039812" y="3417887"/>
            <a:ext cx="6324600" cy="1524000"/>
            <a:chOff x="696912" y="3170237"/>
            <a:chExt cx="6324600" cy="1524000"/>
          </a:xfrm>
        </p:grpSpPr>
        <p:sp>
          <p:nvSpPr>
            <p:cNvPr id="35" name="Oval 34"/>
            <p:cNvSpPr/>
            <p:nvPr/>
          </p:nvSpPr>
          <p:spPr bwMode="auto">
            <a:xfrm>
              <a:off x="1535112" y="3398837"/>
              <a:ext cx="533400" cy="457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2754312" y="4160837"/>
              <a:ext cx="533400" cy="457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4049712" y="3170237"/>
              <a:ext cx="533400" cy="4572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5116512" y="4237037"/>
              <a:ext cx="533400" cy="457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696912" y="4160837"/>
              <a:ext cx="533400" cy="457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6488112" y="3779837"/>
              <a:ext cx="533400" cy="457200"/>
            </a:xfrm>
            <a:prstGeom prst="ellipse">
              <a:avLst/>
            </a:prstGeom>
            <a:solidFill>
              <a:srgbClr val="F9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43" name="Straight Arrow Connector 42"/>
            <p:cNvCxnSpPr>
              <a:stCxn id="40" idx="7"/>
              <a:endCxn id="35" idx="3"/>
            </p:cNvCxnSpPr>
            <p:nvPr/>
          </p:nvCxnSpPr>
          <p:spPr bwMode="auto">
            <a:xfrm rot="5400000" flipH="1" flipV="1">
              <a:off x="1163357" y="3777922"/>
              <a:ext cx="438710" cy="46103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44" name="Straight Arrow Connector 43"/>
            <p:cNvCxnSpPr>
              <a:stCxn id="40" idx="6"/>
              <a:endCxn id="38" idx="2"/>
            </p:cNvCxnSpPr>
            <p:nvPr/>
          </p:nvCxnSpPr>
          <p:spPr bwMode="auto">
            <a:xfrm flipV="1">
              <a:off x="1230312" y="3398837"/>
              <a:ext cx="2819400" cy="99060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47" name="Straight Arrow Connector 46"/>
            <p:cNvCxnSpPr>
              <a:stCxn id="35" idx="5"/>
              <a:endCxn id="37" idx="1"/>
            </p:cNvCxnSpPr>
            <p:nvPr/>
          </p:nvCxnSpPr>
          <p:spPr bwMode="auto">
            <a:xfrm rot="16200000" flipH="1">
              <a:off x="2192057" y="3587422"/>
              <a:ext cx="438710" cy="84203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50" name="Straight Arrow Connector 49"/>
            <p:cNvCxnSpPr>
              <a:stCxn id="39" idx="1"/>
              <a:endCxn id="38" idx="4"/>
            </p:cNvCxnSpPr>
            <p:nvPr/>
          </p:nvCxnSpPr>
          <p:spPr bwMode="auto">
            <a:xfrm rot="16200000" flipV="1">
              <a:off x="4417243" y="3526607"/>
              <a:ext cx="676555" cy="878215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53" name="Straight Arrow Connector 52"/>
            <p:cNvCxnSpPr>
              <a:stCxn id="41" idx="2"/>
              <a:endCxn id="35" idx="6"/>
            </p:cNvCxnSpPr>
            <p:nvPr/>
          </p:nvCxnSpPr>
          <p:spPr bwMode="auto">
            <a:xfrm rot="10800000">
              <a:off x="2068512" y="3627437"/>
              <a:ext cx="4419600" cy="38100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cxnSp>
        <p:nvCxnSpPr>
          <p:cNvPr id="60" name="Straight Connector 59"/>
          <p:cNvCxnSpPr/>
          <p:nvPr/>
        </p:nvCxnSpPr>
        <p:spPr bwMode="auto">
          <a:xfrm>
            <a:off x="315912" y="2797968"/>
            <a:ext cx="7772400" cy="1588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315912" y="5560218"/>
            <a:ext cx="7772400" cy="1588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239712" y="6980237"/>
            <a:ext cx="2465138" cy="311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FF"/>
                </a:solidFill>
              </a:rPr>
              <a:t>Data in various formats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39712" y="5242410"/>
            <a:ext cx="7435449" cy="311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Data represented in RDF with extra knowledge (RDFS, SKOS, RIF, OWL,…)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39712" y="2476677"/>
            <a:ext cx="1415872" cy="311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Applications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7" name="Up-Down Arrow 66"/>
          <p:cNvSpPr/>
          <p:nvPr/>
        </p:nvSpPr>
        <p:spPr bwMode="auto">
          <a:xfrm>
            <a:off x="8240712" y="5075237"/>
            <a:ext cx="304800" cy="914400"/>
          </a:xfrm>
          <a:prstGeom prst="upDownArrow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8" name="Up-Down Arrow 67"/>
          <p:cNvSpPr/>
          <p:nvPr/>
        </p:nvSpPr>
        <p:spPr bwMode="auto">
          <a:xfrm>
            <a:off x="8240712" y="2332037"/>
            <a:ext cx="304800" cy="914400"/>
          </a:xfrm>
          <a:prstGeom prst="upDownArrow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545512" y="5075237"/>
            <a:ext cx="1620957" cy="740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RDB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/>
              </a:rPr>
              <a:t>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/>
              </a:rPr>
              <a:t> RDF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GRDDL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RDFa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545512" y="2332037"/>
            <a:ext cx="1211089" cy="740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SPARQL,</a:t>
            </a:r>
          </a:p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Inferences</a:t>
            </a:r>
          </a:p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Remember the BBC?</a:t>
            </a:r>
            <a:endParaRPr lang="en-US" dirty="0"/>
          </a:p>
        </p:txBody>
      </p:sp>
      <p:pic>
        <p:nvPicPr>
          <p:cNvPr id="11267" name="Picture 3" descr="ec1.png">
            <a:hlinkClick r:id="rId3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7038" y="1362963"/>
            <a:ext cx="7734603" cy="583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Remember the BBC?</a:t>
            </a:r>
            <a:endParaRPr lang="en-US" dirty="0"/>
          </a:p>
        </p:txBody>
      </p:sp>
      <p:pic>
        <p:nvPicPr>
          <p:cNvPr id="13315" name="Picture 3" descr="ec1.png">
            <a:hlinkClick r:id="rId3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2475" y="1352200"/>
            <a:ext cx="7799896" cy="588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nector 5"/>
          <p:cNvSpPr/>
          <p:nvPr/>
        </p:nvSpPr>
        <p:spPr bwMode="auto">
          <a:xfrm>
            <a:off x="787549" y="4017937"/>
            <a:ext cx="1949183" cy="295300"/>
          </a:xfrm>
          <a:prstGeom prst="flowChartConnector">
            <a:avLst/>
          </a:prstGeom>
          <a:noFill/>
          <a:ln w="50800" cap="flat" cmpd="sng" algn="ctr">
            <a:solidFill>
              <a:srgbClr val="800000">
                <a:alpha val="5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0875" tIns="35438" rIns="70875" bIns="35438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nector 6"/>
          <p:cNvSpPr/>
          <p:nvPr/>
        </p:nvSpPr>
        <p:spPr bwMode="auto">
          <a:xfrm>
            <a:off x="696912" y="4694237"/>
            <a:ext cx="1949183" cy="295300"/>
          </a:xfrm>
          <a:prstGeom prst="flowChartConnector">
            <a:avLst/>
          </a:prstGeom>
          <a:noFill/>
          <a:ln w="50800" cap="flat" cmpd="sng" algn="ctr">
            <a:solidFill>
              <a:srgbClr val="800000">
                <a:alpha val="5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0875" tIns="35438" rIns="70875" bIns="35438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nector 7"/>
          <p:cNvSpPr/>
          <p:nvPr/>
        </p:nvSpPr>
        <p:spPr bwMode="auto">
          <a:xfrm>
            <a:off x="620712" y="5153297"/>
            <a:ext cx="5256888" cy="531540"/>
          </a:xfrm>
          <a:prstGeom prst="flowChartConnector">
            <a:avLst/>
          </a:prstGeom>
          <a:noFill/>
          <a:ln w="50800" cap="flat" cmpd="sng" algn="ctr">
            <a:solidFill>
              <a:srgbClr val="800000">
                <a:alpha val="5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0875" tIns="35438" rIns="70875" bIns="35438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nector 8"/>
          <p:cNvSpPr/>
          <p:nvPr/>
        </p:nvSpPr>
        <p:spPr bwMode="auto">
          <a:xfrm>
            <a:off x="4005529" y="5999137"/>
            <a:ext cx="1949183" cy="295300"/>
          </a:xfrm>
          <a:prstGeom prst="flowChartConnector">
            <a:avLst/>
          </a:prstGeom>
          <a:noFill/>
          <a:ln w="50800" cap="flat" cmpd="sng" algn="ctr">
            <a:solidFill>
              <a:srgbClr val="800000">
                <a:alpha val="5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0875" tIns="35438" rIns="70875" bIns="35438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Datasets (e.g., </a:t>
            </a:r>
            <a:r>
              <a:rPr lang="en-US" dirty="0" err="1" smtClean="0"/>
              <a:t>MusicBrainz</a:t>
            </a:r>
            <a:r>
              <a:rPr lang="en-US" dirty="0" smtClean="0"/>
              <a:t>) are published in RDF</a:t>
            </a:r>
          </a:p>
          <a:p>
            <a:r>
              <a:rPr lang="en-US" dirty="0" smtClean="0"/>
              <a:t>Some simple vocabularies are involved</a:t>
            </a:r>
          </a:p>
          <a:p>
            <a:r>
              <a:rPr lang="en-US" dirty="0" smtClean="0"/>
              <a:t>Those datasets can be queried together via SPARQL</a:t>
            </a:r>
          </a:p>
          <a:p>
            <a:r>
              <a:rPr lang="en-US" dirty="0" smtClean="0"/>
              <a:t>The result can be displayed following the BBC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is…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examples of datasets available on the Web</a:t>
            </a:r>
            <a:endParaRPr lang="en-US" dirty="0"/>
          </a:p>
        </p:txBody>
      </p:sp>
      <p:pic>
        <p:nvPicPr>
          <p:cNvPr id="5" name="Picture 4" descr="color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12" y="1203671"/>
            <a:ext cx="9459913" cy="6157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set of core technologies are in place</a:t>
            </a:r>
          </a:p>
          <a:p>
            <a:r>
              <a:rPr lang="en-US" i="1" dirty="0" smtClean="0"/>
              <a:t>Lots </a:t>
            </a:r>
            <a:r>
              <a:rPr lang="en-US" dirty="0" smtClean="0"/>
              <a:t>of data (billions of relationships) are available in standard format</a:t>
            </a:r>
          </a:p>
          <a:p>
            <a:pPr lvl="1"/>
            <a:r>
              <a:rPr lang="en-US" dirty="0" smtClean="0"/>
              <a:t>see the Linked Open Data Cloud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has been achieved so far?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is a vibrant community of</a:t>
            </a:r>
          </a:p>
          <a:p>
            <a:pPr lvl="1"/>
            <a:r>
              <a:rPr lang="en-US" dirty="0" smtClean="0"/>
              <a:t>academics: universities of Southampton, Oxford, Stanford, </a:t>
            </a:r>
            <a:r>
              <a:rPr lang="en-US" i="1" u="sng" dirty="0" smtClean="0"/>
              <a:t>PUC</a:t>
            </a:r>
          </a:p>
          <a:p>
            <a:pPr lvl="1"/>
            <a:r>
              <a:rPr lang="en-US" dirty="0" smtClean="0"/>
              <a:t>small startups: </a:t>
            </a:r>
            <a:r>
              <a:rPr lang="en-US" dirty="0" err="1" smtClean="0"/>
              <a:t>Garlik</a:t>
            </a:r>
            <a:r>
              <a:rPr lang="en-US" dirty="0" smtClean="0"/>
              <a:t>,  </a:t>
            </a:r>
            <a:r>
              <a:rPr lang="en-US" dirty="0" err="1" smtClean="0"/>
              <a:t>Talis</a:t>
            </a:r>
            <a:r>
              <a:rPr lang="en-US" dirty="0" smtClean="0"/>
              <a:t>, C&amp;P,  </a:t>
            </a:r>
            <a:r>
              <a:rPr lang="en-US" dirty="0" err="1" smtClean="0"/>
              <a:t>TopQuandrant</a:t>
            </a:r>
            <a:r>
              <a:rPr lang="en-US" dirty="0" smtClean="0"/>
              <a:t>, Cambridge Semantics, </a:t>
            </a:r>
            <a:r>
              <a:rPr lang="en-US" dirty="0" err="1" smtClean="0"/>
              <a:t>OpenLink</a:t>
            </a:r>
            <a:r>
              <a:rPr lang="en-US" dirty="0" smtClean="0"/>
              <a:t>, …</a:t>
            </a:r>
          </a:p>
          <a:p>
            <a:pPr lvl="1"/>
            <a:r>
              <a:rPr lang="en-US" dirty="0" smtClean="0"/>
              <a:t>major companies: Oracle, IBM, SAP, …</a:t>
            </a:r>
          </a:p>
          <a:p>
            <a:pPr lvl="1"/>
            <a:r>
              <a:rPr lang="en-US" dirty="0" smtClean="0"/>
              <a:t>users of Semantic Web data: Google, </a:t>
            </a:r>
            <a:r>
              <a:rPr lang="en-US" dirty="0" err="1" smtClean="0"/>
              <a:t>Facebook</a:t>
            </a:r>
            <a:r>
              <a:rPr lang="en-US" dirty="0" smtClean="0"/>
              <a:t>, Yahoo!</a:t>
            </a:r>
          </a:p>
          <a:p>
            <a:pPr lvl="1"/>
            <a:r>
              <a:rPr lang="en-US" dirty="0" smtClean="0"/>
              <a:t>publishers of Semantic Web data: New York Times, US Library of Congress, open governmental data (US, UK, France,…)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has been achieved so far?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Editors roam the Web for new data published on Web sites</a:t>
            </a:r>
          </a:p>
          <a:p>
            <a:r>
              <a:rPr lang="en-US" smtClean="0"/>
              <a:t>“Scrape” the sites with a program to extract the information</a:t>
            </a:r>
          </a:p>
          <a:p>
            <a:pPr lvl="1"/>
            <a:r>
              <a:rPr lang="en-US" smtClean="0"/>
              <a:t>Ie, write some code to incorporate the new data</a:t>
            </a:r>
          </a:p>
          <a:p>
            <a:r>
              <a:rPr lang="en-US" smtClean="0"/>
              <a:t>Easily get out of date again…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build such a site 2.</a:t>
            </a:r>
            <a:endParaRPr lang="en-US" dirty="0"/>
          </a:p>
        </p:txBody>
      </p:sp>
      <p:pic>
        <p:nvPicPr>
          <p:cNvPr id="16388" name="Picture 3" descr="sa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9512" y="4008437"/>
            <a:ext cx="310097" cy="31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Companies, institutions begin to use the technology:</a:t>
            </a:r>
          </a:p>
          <a:p>
            <a:pPr lvl="1"/>
            <a:r>
              <a:rPr lang="en-US" dirty="0" smtClean="0"/>
              <a:t>BBC, Vodafone, Siemens, NASA, </a:t>
            </a:r>
            <a:r>
              <a:rPr lang="en-US" dirty="0" err="1" smtClean="0"/>
              <a:t>BestBuy</a:t>
            </a:r>
            <a:r>
              <a:rPr lang="en-US" dirty="0" smtClean="0"/>
              <a:t>, Tesco, Korean National Archives, Pfizer, Chevron, …</a:t>
            </a:r>
          </a:p>
          <a:p>
            <a:pPr lvl="2"/>
            <a:r>
              <a:rPr lang="en-US" dirty="0" smtClean="0"/>
              <a:t>see http://www.w3.org/2001/sw/UseCases</a:t>
            </a:r>
          </a:p>
          <a:p>
            <a:r>
              <a:rPr lang="en-US" dirty="0" smtClean="0"/>
              <a:t>Truth must be said: we still have a way to go</a:t>
            </a:r>
          </a:p>
          <a:p>
            <a:pPr lvl="1"/>
            <a:r>
              <a:rPr lang="en-US" dirty="0" smtClean="0"/>
              <a:t>deployment may still be experimental, or on some specific places only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And, of course, applications emerge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example for unexpected reuse…</a:t>
            </a:r>
          </a:p>
        </p:txBody>
      </p:sp>
      <p:pic>
        <p:nvPicPr>
          <p:cNvPr id="115715" name="Picture 2" descr="data.gov.u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313" y="1290638"/>
            <a:ext cx="8620125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example for unexpected reuse…</a:t>
            </a:r>
            <a:endParaRPr lang="en-US" dirty="0"/>
          </a:p>
        </p:txBody>
      </p:sp>
      <p:pic>
        <p:nvPicPr>
          <p:cNvPr id="3" name="Picture 2" descr="data.gov.newspap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12" y="1265237"/>
            <a:ext cx="8153400" cy="5749753"/>
          </a:xfrm>
          <a:prstGeom prst="rect">
            <a:avLst/>
          </a:prstGeom>
        </p:spPr>
      </p:pic>
      <p:pic>
        <p:nvPicPr>
          <p:cNvPr id="4" name="Picture 3" descr="pap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512" y="3017837"/>
            <a:ext cx="4086226" cy="3076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2"/>
          <p:cNvSpPr>
            <a:spLocks noGrp="1" noChangeArrowheads="1"/>
          </p:cNvSpPr>
          <p:nvPr>
            <p:ph idx="1"/>
          </p:nvPr>
        </p:nvSpPr>
        <p:spPr>
          <a:xfrm>
            <a:off x="504031" y="1343943"/>
            <a:ext cx="9072563" cy="296929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Help in finding the best drug regimen for a specific case, per patient</a:t>
            </a:r>
          </a:p>
          <a:p>
            <a:r>
              <a:rPr lang="en-US" dirty="0" smtClean="0"/>
              <a:t>Integrate data from various sources (patients, physicians, </a:t>
            </a:r>
            <a:r>
              <a:rPr lang="en-US" dirty="0" err="1" smtClean="0"/>
              <a:t>Pharma</a:t>
            </a:r>
            <a:r>
              <a:rPr lang="en-US" dirty="0" smtClean="0"/>
              <a:t>, researchers, ontologies, etc)</a:t>
            </a:r>
          </a:p>
          <a:p>
            <a:r>
              <a:rPr lang="en-US" dirty="0" smtClean="0"/>
              <a:t>Data (</a:t>
            </a:r>
            <a:r>
              <a:rPr lang="en-US" dirty="0" err="1" smtClean="0"/>
              <a:t>eg</a:t>
            </a:r>
            <a:r>
              <a:rPr lang="en-US" dirty="0" smtClean="0"/>
              <a:t>, regulation, drugs) change often, but the tool is much more resistant against change</a:t>
            </a:r>
            <a:endParaRPr lang="en-US" dirty="0"/>
          </a:p>
        </p:txBody>
      </p:sp>
      <p:sp>
        <p:nvSpPr>
          <p:cNvPr id="147459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Help in choosing the right drug regimen</a:t>
            </a:r>
            <a:endParaRPr lang="en-US"/>
          </a:p>
        </p:txBody>
      </p:sp>
      <p:sp>
        <p:nvSpPr>
          <p:cNvPr id="147461" name="Text Box 3"/>
          <p:cNvSpPr txBox="1">
            <a:spLocks noChangeArrowheads="1"/>
          </p:cNvSpPr>
          <p:nvPr/>
        </p:nvSpPr>
        <p:spPr bwMode="auto">
          <a:xfrm>
            <a:off x="325437" y="7272338"/>
            <a:ext cx="6467475" cy="290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9991" tIns="67925" rIns="89991" bIns="44996">
            <a:prstTxWarp prst="textNoShape">
              <a:avLst/>
            </a:prstTxWarp>
          </a:bodyPr>
          <a:lstStyle/>
          <a:p>
            <a:pPr>
              <a:tabLst>
                <a:tab pos="0" algn="l"/>
                <a:tab pos="717476" algn="l"/>
                <a:tab pos="1436539" algn="l"/>
                <a:tab pos="2155602" algn="l"/>
                <a:tab pos="2874665" algn="l"/>
                <a:tab pos="3593727" algn="l"/>
                <a:tab pos="4312791" algn="l"/>
                <a:tab pos="5031853" algn="l"/>
                <a:tab pos="5750916" algn="l"/>
                <a:tab pos="6469980" algn="l"/>
                <a:tab pos="7189043" algn="l"/>
                <a:tab pos="7908105" algn="l"/>
                <a:tab pos="8627169" algn="l"/>
                <a:tab pos="9346231" algn="l"/>
                <a:tab pos="10065294" algn="l"/>
                <a:tab pos="10784356" algn="l"/>
              </a:tabLst>
            </a:pPr>
            <a:r>
              <a:rPr lang="en-US" sz="1400" i="1" dirty="0">
                <a:solidFill>
                  <a:srgbClr val="FFFFFF"/>
                </a:solidFill>
                <a:ea typeface="msmincho" charset="0"/>
                <a:cs typeface="msmincho" charset="0"/>
              </a:rPr>
              <a:t>Courtesy of Erick Von </a:t>
            </a:r>
            <a:r>
              <a:rPr lang="en-US" sz="1400" i="1" dirty="0" err="1">
                <a:solidFill>
                  <a:srgbClr val="FFFFFF"/>
                </a:solidFill>
                <a:ea typeface="msmincho" charset="0"/>
                <a:cs typeface="msmincho" charset="0"/>
              </a:rPr>
              <a:t>Schweber</a:t>
            </a:r>
            <a:r>
              <a:rPr lang="en-US" sz="1400" i="1" dirty="0">
                <a:solidFill>
                  <a:srgbClr val="FFFFFF"/>
                </a:solidFill>
                <a:ea typeface="msmincho" charset="0"/>
                <a:cs typeface="msmincho" charset="0"/>
              </a:rPr>
              <a:t>, </a:t>
            </a:r>
            <a:r>
              <a:rPr lang="en-US" sz="1400" i="1" dirty="0" err="1">
                <a:solidFill>
                  <a:srgbClr val="FFFFFF"/>
                </a:solidFill>
                <a:ea typeface="msmincho" charset="0"/>
                <a:cs typeface="msmincho" charset="0"/>
              </a:rPr>
              <a:t>PharmaSUR</a:t>
            </a:r>
            <a:r>
              <a:rPr lang="en-US" sz="1400" i="1" dirty="0" err="1">
                <a:solidFill>
                  <a:schemeClr val="tx1"/>
                </a:solidFill>
                <a:ea typeface="msmincho" charset="0"/>
                <a:cs typeface="msmincho" charset="0"/>
              </a:rPr>
              <a:t>VEYOR</a:t>
            </a:r>
            <a:r>
              <a:rPr lang="en-US" sz="1400" i="1" dirty="0">
                <a:solidFill>
                  <a:srgbClr val="000000"/>
                </a:solidFill>
                <a:ea typeface="msmincho" charset="0"/>
                <a:cs typeface="msmincho" charset="0"/>
              </a:rPr>
              <a:t> Inc., </a:t>
            </a:r>
            <a:r>
              <a:rPr lang="en-US" sz="1400" i="1" dirty="0">
                <a:solidFill>
                  <a:srgbClr val="000000"/>
                </a:solidFill>
                <a:ea typeface="msmincho" charset="0"/>
                <a:cs typeface="msmincho" charset="0"/>
                <a:hlinkClick r:id="rId3"/>
              </a:rPr>
              <a:t>(SWEO  Use Case)</a:t>
            </a: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0025" y="4403726"/>
            <a:ext cx="6629400" cy="27241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63500" dist="101823" dir="2700000" algn="ctr" rotWithShape="0">
              <a:srgbClr val="C0C0C0"/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Rectangle 2"/>
          <p:cNvSpPr>
            <a:spLocks noGrp="1" noChangeArrowheads="1"/>
          </p:cNvSpPr>
          <p:nvPr>
            <p:ph idx="1"/>
          </p:nvPr>
        </p:nvSpPr>
        <p:spPr>
          <a:xfrm>
            <a:off x="5954712" y="1343942"/>
            <a:ext cx="3621882" cy="544296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Integration of relevant data in Zaragoza</a:t>
            </a:r>
          </a:p>
          <a:p>
            <a:r>
              <a:rPr lang="en-US" sz="3200" dirty="0" smtClean="0"/>
              <a:t>Use rules to provide a proper itinerary </a:t>
            </a:r>
            <a:endParaRPr lang="en-US" sz="3200" dirty="0"/>
          </a:p>
        </p:txBody>
      </p:sp>
      <p:sp>
        <p:nvSpPr>
          <p:cNvPr id="174083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eTourism: provide personalized itinerary</a:t>
            </a:r>
            <a:endParaRPr lang="en-US"/>
          </a:p>
        </p:txBody>
      </p:sp>
      <p:sp>
        <p:nvSpPr>
          <p:cNvPr id="174085" name="Text Box 3"/>
          <p:cNvSpPr txBox="1">
            <a:spLocks noChangeArrowheads="1"/>
          </p:cNvSpPr>
          <p:nvPr/>
        </p:nvSpPr>
        <p:spPr bwMode="auto">
          <a:xfrm>
            <a:off x="203531" y="7316645"/>
            <a:ext cx="7805738" cy="290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9991" tIns="67925" rIns="89991" bIns="44996">
            <a:prstTxWarp prst="textNoShape">
              <a:avLst/>
            </a:prstTxWarp>
          </a:bodyPr>
          <a:lstStyle/>
          <a:p>
            <a:pPr>
              <a:tabLst>
                <a:tab pos="0" algn="l"/>
                <a:tab pos="717476" algn="l"/>
                <a:tab pos="1436539" algn="l"/>
                <a:tab pos="2155602" algn="l"/>
                <a:tab pos="2874665" algn="l"/>
                <a:tab pos="3593727" algn="l"/>
                <a:tab pos="4312791" algn="l"/>
                <a:tab pos="5031853" algn="l"/>
                <a:tab pos="5750916" algn="l"/>
                <a:tab pos="6469980" algn="l"/>
                <a:tab pos="7189043" algn="l"/>
                <a:tab pos="7908105" algn="l"/>
                <a:tab pos="8627169" algn="l"/>
                <a:tab pos="9346231" algn="l"/>
                <a:tab pos="10065294" algn="l"/>
                <a:tab pos="10784356" algn="l"/>
              </a:tabLst>
            </a:pPr>
            <a:r>
              <a:rPr lang="en-US" sz="1400" i="1" dirty="0">
                <a:solidFill>
                  <a:srgbClr val="FFFFFF"/>
                </a:solidFill>
                <a:ea typeface="msmincho" charset="0"/>
                <a:cs typeface="msmincho" charset="0"/>
              </a:rPr>
              <a:t>Courtesy of </a:t>
            </a:r>
            <a:r>
              <a:rPr lang="en-US" sz="1400" i="1" dirty="0" err="1">
                <a:solidFill>
                  <a:srgbClr val="FFFFFF"/>
                </a:solidFill>
                <a:ea typeface="msmincho" charset="0"/>
                <a:cs typeface="msmincho" charset="0"/>
              </a:rPr>
              <a:t>Jesús</a:t>
            </a:r>
            <a:r>
              <a:rPr lang="en-US" sz="1400" i="1" dirty="0">
                <a:solidFill>
                  <a:srgbClr val="FFFFFF"/>
                </a:solidFill>
                <a:ea typeface="msmincho" charset="0"/>
                <a:cs typeface="msmincho" charset="0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ea typeface="msmincho" charset="0"/>
                <a:cs typeface="msmincho" charset="0"/>
              </a:rPr>
              <a:t>Fernández</a:t>
            </a:r>
            <a:r>
              <a:rPr lang="en-US" sz="1400" i="1" dirty="0">
                <a:solidFill>
                  <a:srgbClr val="FFFFFF"/>
                </a:solidFill>
                <a:ea typeface="msmincho" charset="0"/>
                <a:cs typeface="msmincho" charset="0"/>
              </a:rPr>
              <a:t>, </a:t>
            </a:r>
            <a:r>
              <a:rPr lang="en-US" sz="1400" i="1" dirty="0" err="1">
                <a:solidFill>
                  <a:srgbClr val="FFFFFF"/>
                </a:solidFill>
                <a:ea typeface="msmincho" charset="0"/>
                <a:cs typeface="msmincho" charset="0"/>
              </a:rPr>
              <a:t>Mun</a:t>
            </a:r>
            <a:r>
              <a:rPr lang="en-US" sz="1400" i="1" dirty="0">
                <a:solidFill>
                  <a:srgbClr val="FFFFFF"/>
                </a:solidFill>
                <a:ea typeface="msmincho" charset="0"/>
                <a:cs typeface="msmincho" charset="0"/>
              </a:rPr>
              <a:t>. of Zaragoza,</a:t>
            </a:r>
            <a:r>
              <a:rPr lang="en-US" sz="1400" i="1" dirty="0">
                <a:solidFill>
                  <a:schemeClr val="tx1"/>
                </a:solidFill>
                <a:ea typeface="msmincho" charset="0"/>
                <a:cs typeface="msmincho" charset="0"/>
              </a:rPr>
              <a:t> an</a:t>
            </a:r>
            <a:r>
              <a:rPr lang="en-US" sz="1400" i="1" dirty="0">
                <a:solidFill>
                  <a:srgbClr val="000000"/>
                </a:solidFill>
                <a:ea typeface="msmincho" charset="0"/>
                <a:cs typeface="msmincho" charset="0"/>
              </a:rPr>
              <a:t>d Antonio Campos, CTIC </a:t>
            </a:r>
            <a:r>
              <a:rPr lang="en-US" sz="1400" i="1" dirty="0">
                <a:solidFill>
                  <a:srgbClr val="000000"/>
                </a:solidFill>
                <a:ea typeface="msmincho" charset="0"/>
                <a:cs typeface="msmincho" charset="0"/>
                <a:hlinkClick r:id="rId3"/>
              </a:rPr>
              <a:t>(SWEO Use Case)</a:t>
            </a:r>
          </a:p>
        </p:txBody>
      </p:sp>
      <p:pic>
        <p:nvPicPr>
          <p:cNvPr id="17408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838" y="1295401"/>
            <a:ext cx="5727700" cy="58324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Tools have to improve</a:t>
            </a:r>
          </a:p>
          <a:p>
            <a:pPr lvl="1"/>
            <a:r>
              <a:rPr lang="en-US" dirty="0" smtClean="0"/>
              <a:t>scaling for </a:t>
            </a:r>
            <a:r>
              <a:rPr lang="en-US" i="1" u="sng" dirty="0" smtClean="0"/>
              <a:t>very</a:t>
            </a:r>
            <a:r>
              <a:rPr lang="en-US" dirty="0" smtClean="0"/>
              <a:t> large datasets</a:t>
            </a:r>
          </a:p>
          <a:p>
            <a:pPr lvl="1"/>
            <a:r>
              <a:rPr lang="en-US" dirty="0" smtClean="0"/>
              <a:t>quality check for data</a:t>
            </a:r>
          </a:p>
          <a:p>
            <a:pPr lvl="1"/>
            <a:r>
              <a:rPr lang="en-US" dirty="0" smtClean="0"/>
              <a:t>etc</a:t>
            </a:r>
          </a:p>
          <a:p>
            <a:r>
              <a:rPr lang="en-US" dirty="0" smtClean="0"/>
              <a:t>There is a lack of knowledgeable experts</a:t>
            </a:r>
          </a:p>
          <a:p>
            <a:pPr lvl="1"/>
            <a:r>
              <a:rPr lang="en-US" dirty="0" smtClean="0"/>
              <a:t>this makes the initial “step” tedious</a:t>
            </a:r>
          </a:p>
          <a:p>
            <a:pPr lvl="1"/>
            <a:r>
              <a:rPr lang="en-US" dirty="0" smtClean="0"/>
              <a:t>leads to a lack of understanding of the technology</a:t>
            </a:r>
          </a:p>
          <a:p>
            <a:r>
              <a:rPr lang="en-US" dirty="0" smtClean="0"/>
              <a:t>But we are getting there!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Everything is not rosy, of course…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huge amount of data (“information”) is available on the Web</a:t>
            </a:r>
          </a:p>
          <a:p>
            <a:r>
              <a:rPr lang="en-US" dirty="0" smtClean="0"/>
              <a:t>Sites struggle with the dual task of:</a:t>
            </a:r>
          </a:p>
          <a:p>
            <a:pPr lvl="1"/>
            <a:r>
              <a:rPr lang="en-US" dirty="0" smtClean="0"/>
              <a:t>providing quality data</a:t>
            </a:r>
          </a:p>
          <a:p>
            <a:pPr lvl="1"/>
            <a:r>
              <a:rPr lang="en-US" dirty="0" smtClean="0"/>
              <a:t>providing usable and attractive interfaces to access that data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all this good?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91793"/>
            <a:ext cx="9072563" cy="1007957"/>
          </a:xfrm>
        </p:spPr>
        <p:txBody>
          <a:bodyPr/>
          <a:lstStyle/>
          <a:p>
            <a:r>
              <a:rPr lang="en-US" dirty="0" smtClean="0"/>
              <a:t>Why is all this good?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88649" y="5227638"/>
            <a:ext cx="9076063" cy="160019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sz="2800" b="0" i="1" dirty="0" smtClean="0">
                <a:latin typeface="+mj-lt"/>
              </a:rPr>
              <a:t>“Raw Data Now!”  </a:t>
            </a:r>
          </a:p>
          <a:p>
            <a:r>
              <a:rPr lang="en-US" sz="2800" b="0" i="1" dirty="0" smtClean="0">
                <a:latin typeface="+mj-lt"/>
              </a:rPr>
              <a:t>		Tim Berners-Lee, TED Talk, 2009</a:t>
            </a:r>
          </a:p>
          <a:p>
            <a:r>
              <a:rPr lang="en-US" sz="2800" b="0" i="1" dirty="0" smtClean="0">
                <a:latin typeface="+mj-lt"/>
              </a:rPr>
              <a:t>		</a:t>
            </a:r>
            <a:r>
              <a:rPr lang="en-US" sz="2800" b="0" i="1" dirty="0" smtClean="0">
                <a:solidFill>
                  <a:srgbClr val="3366FF"/>
                </a:solidFill>
                <a:latin typeface="+mj-lt"/>
                <a:hlinkClick r:id="rId2" tooltip="TimbBL's talk at TED, 2009"/>
              </a:rPr>
              <a:t>http://bit.ly/dg7H7Z</a:t>
            </a:r>
            <a:endParaRPr lang="en-US" sz="2800" b="0" i="1" dirty="0">
              <a:solidFill>
                <a:srgbClr val="3366FF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504032" y="1348929"/>
            <a:ext cx="9076063" cy="3726308"/>
          </a:xfrm>
        </p:spPr>
        <p:txBody>
          <a:bodyPr>
            <a:normAutofit/>
          </a:bodyPr>
          <a:lstStyle/>
          <a:p>
            <a:r>
              <a:rPr lang="en-US" dirty="0" smtClean="0"/>
              <a:t>Semantic Web technologies allow a separation of tasks:</a:t>
            </a:r>
          </a:p>
          <a:p>
            <a:pPr marL="816701" lvl="1" indent="-514350">
              <a:buClrTx/>
              <a:buSzPct val="81000"/>
              <a:buFont typeface="+mj-lt"/>
              <a:buAutoNum type="arabicPeriod"/>
            </a:pPr>
            <a:r>
              <a:rPr lang="en-US" dirty="0" smtClean="0"/>
              <a:t>publish quality, interlinked datasets</a:t>
            </a:r>
          </a:p>
          <a:p>
            <a:pPr marL="816701" lvl="1" indent="-514350">
              <a:buClrTx/>
              <a:buSzPct val="81000"/>
              <a:buFont typeface="+mj-lt"/>
              <a:buAutoNum type="arabicPeriod"/>
            </a:pPr>
            <a:r>
              <a:rPr lang="en-US" dirty="0" smtClean="0"/>
              <a:t>“mash-up” datasets for a better user experience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“network effect” is also valid for data</a:t>
            </a:r>
          </a:p>
          <a:p>
            <a:r>
              <a:rPr lang="en-US" dirty="0" smtClean="0"/>
              <a:t>There are unexpected usages of data that authors may not even have thought of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Curating</a:t>
            </a:r>
            <a:r>
              <a:rPr lang="en-US" dirty="0" smtClean="0"/>
              <a:t>”, using, exploiting the data requires a different expertise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4031" y="150107"/>
            <a:ext cx="9072563" cy="1091953"/>
          </a:xfrm>
        </p:spPr>
        <p:txBody>
          <a:bodyPr/>
          <a:lstStyle/>
          <a:p>
            <a:r>
              <a:rPr lang="en-US" dirty="0" smtClean="0"/>
              <a:t>Why is all this good?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5" name="Text Box 1"/>
          <p:cNvSpPr txBox="1">
            <a:spLocks noChangeArrowheads="1"/>
          </p:cNvSpPr>
          <p:nvPr/>
        </p:nvSpPr>
        <p:spPr bwMode="auto">
          <a:xfrm>
            <a:off x="539750" y="2555875"/>
            <a:ext cx="8820150" cy="71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117072" rIns="90000" bIns="45000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US" sz="4400">
                <a:solidFill>
                  <a:srgbClr val="000000"/>
                </a:solidFill>
                <a:ea typeface="msmincho" charset="0"/>
                <a:cs typeface="msmincho" charset="0"/>
              </a:rPr>
              <a:t>Thank you for your attention!</a:t>
            </a:r>
          </a:p>
        </p:txBody>
      </p:sp>
      <p:sp>
        <p:nvSpPr>
          <p:cNvPr id="602116" name="Text Box 2"/>
          <p:cNvSpPr txBox="1">
            <a:spLocks noChangeArrowheads="1"/>
          </p:cNvSpPr>
          <p:nvPr/>
        </p:nvSpPr>
        <p:spPr bwMode="auto">
          <a:xfrm>
            <a:off x="252412" y="4967288"/>
            <a:ext cx="9588499" cy="1062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84312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US" sz="2400" dirty="0">
                <a:solidFill>
                  <a:srgbClr val="000000"/>
                </a:solidFill>
                <a:latin typeface="Gill Sans"/>
                <a:ea typeface="msmincho" charset="0"/>
                <a:cs typeface="Gill Sans"/>
              </a:rPr>
              <a:t>These slides are also available on the Web:</a:t>
            </a:r>
          </a:p>
          <a:p>
            <a:pPr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endParaRPr lang="en-US" sz="2400" dirty="0">
              <a:solidFill>
                <a:srgbClr val="000000"/>
              </a:solidFill>
              <a:ea typeface="msmincho" charset="0"/>
              <a:cs typeface="msmincho" charset="0"/>
            </a:endParaRPr>
          </a:p>
          <a:p>
            <a:pPr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US" sz="2400" dirty="0">
                <a:solidFill>
                  <a:srgbClr val="000000"/>
                </a:solidFill>
                <a:latin typeface="Gill Sans"/>
                <a:ea typeface="msmincho" charset="0"/>
                <a:cs typeface="Gill Sans"/>
              </a:rPr>
              <a:t>    http://www.w3.org</a:t>
            </a:r>
            <a:r>
              <a:rPr lang="en-US" sz="2400" dirty="0" smtClean="0">
                <a:solidFill>
                  <a:srgbClr val="000000"/>
                </a:solidFill>
                <a:latin typeface="Gill Sans"/>
                <a:ea typeface="msmincho" charset="0"/>
                <a:cs typeface="Gill Sans"/>
              </a:rPr>
              <a:t>/2010/Talks/1015-SauPaulo-SemCafe-IH/</a:t>
            </a:r>
            <a:endParaRPr lang="en-US" sz="2400" dirty="0">
              <a:solidFill>
                <a:srgbClr val="000000"/>
              </a:solidFill>
              <a:latin typeface="Gill Sans"/>
              <a:ea typeface="msmincho" charset="0"/>
              <a:cs typeface="Gill Sans"/>
            </a:endParaRPr>
          </a:p>
        </p:txBody>
      </p:sp>
      <p:pic>
        <p:nvPicPr>
          <p:cNvPr id="6021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7763" y="4995863"/>
            <a:ext cx="952500" cy="33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Editors roam the Web for new data via API-</a:t>
            </a:r>
            <a:r>
              <a:rPr lang="en-US" dirty="0" err="1" smtClean="0"/>
              <a:t>s</a:t>
            </a:r>
            <a:endParaRPr lang="en-US" dirty="0" smtClean="0"/>
          </a:p>
          <a:p>
            <a:r>
              <a:rPr lang="en-US" dirty="0" smtClean="0"/>
              <a:t>Understand those…</a:t>
            </a:r>
          </a:p>
          <a:p>
            <a:pPr lvl="1"/>
            <a:r>
              <a:rPr lang="en-US" dirty="0" smtClean="0"/>
              <a:t>input, output arguments, datatypes used, etc</a:t>
            </a:r>
          </a:p>
          <a:p>
            <a:r>
              <a:rPr lang="en-US" dirty="0" smtClean="0"/>
              <a:t>Write some code to incorporate the new data</a:t>
            </a:r>
          </a:p>
          <a:p>
            <a:r>
              <a:rPr lang="en-US" dirty="0" smtClean="0"/>
              <a:t>Easily get out of date again…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build such a site 3.</a:t>
            </a:r>
            <a:endParaRPr lang="en-US" dirty="0"/>
          </a:p>
        </p:txBody>
      </p:sp>
      <p:pic>
        <p:nvPicPr>
          <p:cNvPr id="16388" name="Picture 3" descr="sa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3312" y="3622172"/>
            <a:ext cx="310097" cy="31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Use external, public datasets</a:t>
            </a:r>
          </a:p>
          <a:p>
            <a:pPr lvl="1" eaLnBrk="1" hangingPunct="1">
              <a:defRPr/>
            </a:pPr>
            <a:r>
              <a:rPr lang="en-US" dirty="0" smtClean="0"/>
              <a:t>Wikipedia, </a:t>
            </a:r>
            <a:r>
              <a:rPr lang="en-US" dirty="0" err="1" smtClean="0"/>
              <a:t>MusicBrainz</a:t>
            </a:r>
            <a:r>
              <a:rPr lang="en-US" dirty="0" smtClean="0"/>
              <a:t>, …</a:t>
            </a:r>
          </a:p>
          <a:p>
            <a:pPr eaLnBrk="1" hangingPunct="1">
              <a:defRPr/>
            </a:pPr>
            <a:r>
              <a:rPr lang="en-US" dirty="0" smtClean="0"/>
              <a:t>They are available </a:t>
            </a:r>
            <a:r>
              <a:rPr lang="en-US" i="1" u="sng" dirty="0" smtClean="0"/>
              <a:t>as data 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not API-</a:t>
            </a:r>
            <a:r>
              <a:rPr lang="en-US" dirty="0" err="1" smtClean="0"/>
              <a:t>s</a:t>
            </a:r>
            <a:r>
              <a:rPr lang="en-US" dirty="0" smtClean="0"/>
              <a:t> or hidden on a Web site</a:t>
            </a:r>
          </a:p>
          <a:p>
            <a:pPr lvl="1" eaLnBrk="1" hangingPunct="1">
              <a:defRPr/>
            </a:pPr>
            <a:r>
              <a:rPr lang="en-US" dirty="0" smtClean="0"/>
              <a:t>data can be extracted using, </a:t>
            </a:r>
            <a:r>
              <a:rPr lang="en-US" dirty="0" err="1" smtClean="0"/>
              <a:t>eg</a:t>
            </a:r>
            <a:r>
              <a:rPr lang="en-US" dirty="0" smtClean="0"/>
              <a:t>, HTTP requests or standard queries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choice of the BBC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Use the Web of Data as a Content Management System</a:t>
            </a:r>
          </a:p>
          <a:p>
            <a:pPr eaLnBrk="1" hangingPunct="1">
              <a:defRPr/>
            </a:pPr>
            <a:r>
              <a:rPr lang="en-US" dirty="0" smtClean="0"/>
              <a:t>Use the community at large as content editors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 short…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And this is no secret…</a:t>
            </a:r>
            <a:endParaRPr lang="en-US" dirty="0"/>
          </a:p>
        </p:txBody>
      </p:sp>
      <p:pic>
        <p:nvPicPr>
          <p:cNvPr id="19459" name="Picture 3" descr="ec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312" y="1358380"/>
            <a:ext cx="7750298" cy="584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1319144" y="4606677"/>
            <a:ext cx="6556344" cy="236240"/>
          </a:xfrm>
          <a:prstGeom prst="rect">
            <a:avLst/>
          </a:prstGeom>
          <a:solidFill>
            <a:schemeClr val="bg1">
              <a:lumMod val="50000"/>
              <a:lumOff val="50000"/>
              <a:alpha val="27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0875" tIns="35438" rIns="70875" bIns="35438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nector 8"/>
          <p:cNvSpPr/>
          <p:nvPr/>
        </p:nvSpPr>
        <p:spPr bwMode="auto">
          <a:xfrm>
            <a:off x="846615" y="4313237"/>
            <a:ext cx="7383270" cy="531540"/>
          </a:xfrm>
          <a:prstGeom prst="flowChartConnector">
            <a:avLst/>
          </a:prstGeom>
          <a:noFill/>
          <a:ln w="50800" cap="flat" cmpd="sng" algn="ctr">
            <a:solidFill>
              <a:srgbClr val="800000">
                <a:alpha val="5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0875" tIns="35438" rIns="70875" bIns="35438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W3C-blue-corner.potx</Template>
  <TotalTime>7647</TotalTime>
  <Words>2751</Words>
  <Application>Microsoft Macintosh PowerPoint</Application>
  <PresentationFormat>Custom</PresentationFormat>
  <Paragraphs>556</Paragraphs>
  <Slides>59</Slides>
  <Notes>37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59</vt:i4>
      </vt:variant>
      <vt:variant>
        <vt:lpstr>Custom Shows</vt:lpstr>
      </vt:variant>
      <vt:variant>
        <vt:i4>2</vt:i4>
      </vt:variant>
    </vt:vector>
  </HeadingPairs>
  <TitlesOfParts>
    <vt:vector size="62" baseType="lpstr">
      <vt:lpstr>Concourse</vt:lpstr>
      <vt:lpstr>How does the Semantic Web Work?</vt:lpstr>
      <vt:lpstr>The Music site of the BBC</vt:lpstr>
      <vt:lpstr>The Music site of the BBC</vt:lpstr>
      <vt:lpstr>How to build such a site 1.</vt:lpstr>
      <vt:lpstr>How to build such a site 2.</vt:lpstr>
      <vt:lpstr>How to build such a site 3.</vt:lpstr>
      <vt:lpstr>The choice of the BBC</vt:lpstr>
      <vt:lpstr>In short…</vt:lpstr>
      <vt:lpstr>And this is no secret…</vt:lpstr>
      <vt:lpstr>Data on the Web</vt:lpstr>
      <vt:lpstr>But… data are often in isolation, “silos”</vt:lpstr>
      <vt:lpstr>Imagine…</vt:lpstr>
      <vt:lpstr>And the problem is real…</vt:lpstr>
      <vt:lpstr>Data on the Web is not enough…</vt:lpstr>
      <vt:lpstr>I.e.,…  we need to connect the silos</vt:lpstr>
      <vt:lpstr>In what follows…</vt:lpstr>
      <vt:lpstr>The rough structure of data integration</vt:lpstr>
      <vt:lpstr>We start with a book... </vt:lpstr>
      <vt:lpstr>A simplified bookstore data  (dataset “A”)</vt:lpstr>
      <vt:lpstr>1st: export your data as a set of relations</vt:lpstr>
      <vt:lpstr>Some notes on the exporting the data</vt:lpstr>
      <vt:lpstr>Same book in French…</vt:lpstr>
      <vt:lpstr>Another bookstore data  (dataset “F”)</vt:lpstr>
      <vt:lpstr>2nd: export your second set of data</vt:lpstr>
      <vt:lpstr>3rd: start merging your data</vt:lpstr>
      <vt:lpstr>3rd: start merging your data (cont)</vt:lpstr>
      <vt:lpstr>3rd: start merging your data</vt:lpstr>
      <vt:lpstr>Start making queries…</vt:lpstr>
      <vt:lpstr>However, more can be achieved…</vt:lpstr>
      <vt:lpstr>3rd revisited: use the extra knowledge</vt:lpstr>
      <vt:lpstr>Start making richer queries!</vt:lpstr>
      <vt:lpstr>Combine with different datasets</vt:lpstr>
      <vt:lpstr>Merge with Wikipedia data</vt:lpstr>
      <vt:lpstr>Merge with Wikipedia data</vt:lpstr>
      <vt:lpstr>Merge with Wikipedia data</vt:lpstr>
      <vt:lpstr>Is that surprising?</vt:lpstr>
      <vt:lpstr>What did we do?</vt:lpstr>
      <vt:lpstr>What did we do?</vt:lpstr>
      <vt:lpstr>It could become even more powerful</vt:lpstr>
      <vt:lpstr>What did we do? (cont)</vt:lpstr>
      <vt:lpstr>So what is the Semantic Web?</vt:lpstr>
      <vt:lpstr>Details: many different technologies</vt:lpstr>
      <vt:lpstr>Using these technologies…</vt:lpstr>
      <vt:lpstr>Remember the BBC?</vt:lpstr>
      <vt:lpstr>Remember the BBC?</vt:lpstr>
      <vt:lpstr>What happens is…</vt:lpstr>
      <vt:lpstr>Some examples of datasets available on the Web</vt:lpstr>
      <vt:lpstr>What has been achieved so far?</vt:lpstr>
      <vt:lpstr>What has been achieved so far?</vt:lpstr>
      <vt:lpstr>And, of course, applications emerge</vt:lpstr>
      <vt:lpstr>An example for unexpected reuse…</vt:lpstr>
      <vt:lpstr>An example for unexpected reuse…</vt:lpstr>
      <vt:lpstr>Help in choosing the right drug regimen</vt:lpstr>
      <vt:lpstr>eTourism: provide personalized itinerary</vt:lpstr>
      <vt:lpstr>Everything is not rosy, of course…</vt:lpstr>
      <vt:lpstr>Why is all this good?</vt:lpstr>
      <vt:lpstr>Why is all this good?</vt:lpstr>
      <vt:lpstr>Why is all this good?</vt:lpstr>
      <vt:lpstr>Slide 59</vt:lpstr>
      <vt:lpstr>shorter version</vt:lpstr>
      <vt:lpstr>full</vt:lpstr>
    </vt:vector>
  </TitlesOfParts>
  <Manager/>
  <Company>World Wide Web Consortium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does the Semantic Web Work?</dc:title>
  <dc:subject>Introduction on what the SW is and how it works.</dc:subject>
  <dc:creator>Ivan Herman</dc:creator>
  <cp:keywords>semantic web</cp:keywords>
  <dc:description>Presentation given at the 'Semantic Cafe' event, organized by the W3C Brazil Office, in Sao Paulo, 15 October 2010</dc:description>
  <cp:lastModifiedBy>Ivan Herman</cp:lastModifiedBy>
  <cp:revision>388</cp:revision>
  <cp:lastPrinted>1601-01-01T00:00:00Z</cp:lastPrinted>
  <dcterms:created xsi:type="dcterms:W3CDTF">2010-10-07T09:59:33Z</dcterms:created>
  <dcterms:modified xsi:type="dcterms:W3CDTF">2010-10-07T10:07:44Z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pyright URI: ">
    <vt:lpwstr>http://creativecommons.org/licenses/by-nd/3.0/</vt:lpwstr>
  </property>
  <property fmtid="{D5CDD505-2E9C-101B-9397-08002B2CF9AE}" pid="3" name="Copyright:">
    <vt:lpwstr>Creative Commons Attribution 3.0  License</vt:lpwstr>
  </property>
</Properties>
</file>