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1817" r:id="rId2"/>
    <p:sldId id="2175" r:id="rId3"/>
    <p:sldId id="2178" r:id="rId4"/>
    <p:sldId id="2177" r:id="rId5"/>
    <p:sldId id="2179" r:id="rId6"/>
    <p:sldId id="2180" r:id="rId7"/>
    <p:sldId id="2181" r:id="rId8"/>
    <p:sldId id="2151" r:id="rId9"/>
  </p:sldIdLst>
  <p:sldSz cx="9906000" cy="6858000" type="A4"/>
  <p:notesSz cx="9939338" cy="6807200"/>
  <p:defaultTextStyle>
    <a:defPPr>
      <a:defRPr lang="ko-KR"/>
    </a:defPPr>
    <a:lvl1pPr algn="ctr" rtl="0" eaLnBrk="0" fontAlgn="base" hangingPunct="0">
      <a:spcBef>
        <a:spcPct val="20000"/>
      </a:spcBef>
      <a:spcAft>
        <a:spcPct val="0"/>
      </a:spcAft>
      <a:buFont typeface="Arial" charset="0"/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1pPr>
    <a:lvl2pPr marL="457200" algn="ctr" rtl="0" eaLnBrk="0" fontAlgn="base" hangingPunct="0">
      <a:spcBef>
        <a:spcPct val="20000"/>
      </a:spcBef>
      <a:spcAft>
        <a:spcPct val="0"/>
      </a:spcAft>
      <a:buFont typeface="Arial" charset="0"/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2pPr>
    <a:lvl3pPr marL="914400" algn="ctr" rtl="0" eaLnBrk="0" fontAlgn="base" hangingPunct="0">
      <a:spcBef>
        <a:spcPct val="20000"/>
      </a:spcBef>
      <a:spcAft>
        <a:spcPct val="0"/>
      </a:spcAft>
      <a:buFont typeface="Arial" charset="0"/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3pPr>
    <a:lvl4pPr marL="1371600" algn="ctr" rtl="0" eaLnBrk="0" fontAlgn="base" hangingPunct="0">
      <a:spcBef>
        <a:spcPct val="20000"/>
      </a:spcBef>
      <a:spcAft>
        <a:spcPct val="0"/>
      </a:spcAft>
      <a:buFont typeface="Arial" charset="0"/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4pPr>
    <a:lvl5pPr marL="1828800" algn="ctr" rtl="0" eaLnBrk="0" fontAlgn="base" hangingPunct="0">
      <a:spcBef>
        <a:spcPct val="20000"/>
      </a:spcBef>
      <a:spcAft>
        <a:spcPct val="0"/>
      </a:spcAft>
      <a:buFont typeface="Arial" charset="0"/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5pPr>
    <a:lvl6pPr marL="2286000" algn="l" defTabSz="914400" rtl="0" eaLnBrk="1" latinLnBrk="1" hangingPunct="1"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6pPr>
    <a:lvl7pPr marL="2743200" algn="l" defTabSz="914400" rtl="0" eaLnBrk="1" latinLnBrk="1" hangingPunct="1"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7pPr>
    <a:lvl8pPr marL="3200400" algn="l" defTabSz="914400" rtl="0" eaLnBrk="1" latinLnBrk="1" hangingPunct="1"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8pPr>
    <a:lvl9pPr marL="3657600" algn="l" defTabSz="914400" rtl="0" eaLnBrk="1" latinLnBrk="1" hangingPunct="1">
      <a:defRPr kumimoji="1" sz="1400" kern="1200">
        <a:solidFill>
          <a:srgbClr val="000000"/>
        </a:solidFill>
        <a:latin typeface="Arial" charset="0"/>
        <a:ea typeface="돋움" pitchFamily="50" charset="-127"/>
        <a:cs typeface="+mn-cs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E5E5FF"/>
    <a:srgbClr val="0000FF"/>
    <a:srgbClr val="9999FF"/>
    <a:srgbClr val="969696"/>
    <a:srgbClr val="F8F8F8"/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59" autoAdjust="0"/>
    <p:restoredTop sz="96532" autoAdjust="0"/>
  </p:normalViewPr>
  <p:slideViewPr>
    <p:cSldViewPr snapToObjects="1">
      <p:cViewPr varScale="1">
        <p:scale>
          <a:sx n="72" d="100"/>
          <a:sy n="72" d="100"/>
        </p:scale>
        <p:origin x="-510" y="-90"/>
      </p:cViewPr>
      <p:guideLst>
        <p:guide orient="horz" pos="960"/>
        <p:guide orient="horz" pos="3888"/>
        <p:guide orient="horz" pos="4224"/>
        <p:guide pos="5808"/>
        <p:guide pos="432"/>
        <p:guide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402"/>
    </p:cViewPr>
  </p:sorterViewPr>
  <p:notesViewPr>
    <p:cSldViewPr snapToObjects="1">
      <p:cViewPr varScale="1">
        <p:scale>
          <a:sx n="71" d="100"/>
          <a:sy n="71" d="100"/>
        </p:scale>
        <p:origin x="-1752" y="-108"/>
      </p:cViewPr>
      <p:guideLst>
        <p:guide orient="horz"/>
        <p:guide pos="3130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9" tIns="45896" rIns="91789" bIns="45896" numCol="1" anchor="t" anchorCtr="0" compatLnSpc="1">
            <a:prstTxWarp prst="textNoShape">
              <a:avLst/>
            </a:prstTxWarp>
          </a:bodyPr>
          <a:lstStyle>
            <a:lvl1pPr algn="l" defTabSz="919163" eaLnBrk="1" latin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688" y="0"/>
            <a:ext cx="4310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9" tIns="45896" rIns="91789" bIns="45896" numCol="1" anchor="t" anchorCtr="0" compatLnSpc="1">
            <a:prstTxWarp prst="textNoShape">
              <a:avLst/>
            </a:prstTxWarp>
          </a:bodyPr>
          <a:lstStyle>
            <a:lvl1pPr algn="r" defTabSz="919163" eaLnBrk="1" latin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4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9" tIns="45896" rIns="91789" bIns="45896" numCol="1" anchor="b" anchorCtr="0" compatLnSpc="1">
            <a:prstTxWarp prst="textNoShape">
              <a:avLst/>
            </a:prstTxWarp>
          </a:bodyPr>
          <a:lstStyle>
            <a:lvl1pPr algn="l" defTabSz="919163" eaLnBrk="1" latin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4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688" y="6465888"/>
            <a:ext cx="4310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89" tIns="45896" rIns="91789" bIns="45896" numCol="1" anchor="b" anchorCtr="0" compatLnSpc="1">
            <a:prstTxWarp prst="textNoShape">
              <a:avLst/>
            </a:prstTxWarp>
          </a:bodyPr>
          <a:lstStyle>
            <a:lvl1pPr algn="r" defTabSz="919163" eaLnBrk="1" latin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돋움" pitchFamily="50" charset="-127"/>
              </a:defRPr>
            </a:lvl1pPr>
          </a:lstStyle>
          <a:p>
            <a:pPr>
              <a:defRPr/>
            </a:pPr>
            <a:fld id="{70EB7002-0602-4DE3-97DF-D4B2F58C05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588" y="-11113"/>
            <a:ext cx="9934576" cy="6878638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돋움" pitchFamily="50" charset="-127"/>
        <a:ea typeface="돋움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돋움" pitchFamily="50" charset="-127"/>
        <a:ea typeface="돋움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돋움" pitchFamily="50" charset="-127"/>
        <a:ea typeface="돋움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돋움" pitchFamily="50" charset="-127"/>
        <a:ea typeface="돋움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돋움" pitchFamily="50" charset="-127"/>
        <a:ea typeface="돋움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325" y="0"/>
            <a:ext cx="9812338" cy="6792913"/>
          </a:xfrm>
        </p:spPr>
      </p:sp>
      <p:graphicFrame>
        <p:nvGraphicFramePr>
          <p:cNvPr id="17412" name="Group 4"/>
          <p:cNvGraphicFramePr>
            <a:graphicFrameLocks noGrp="1"/>
          </p:cNvGraphicFramePr>
          <p:nvPr/>
        </p:nvGraphicFramePr>
        <p:xfrm>
          <a:off x="8477250" y="238125"/>
          <a:ext cx="1217613" cy="346075"/>
        </p:xfrm>
        <a:graphic>
          <a:graphicData uri="http://schemas.openxmlformats.org/drawingml/2006/table">
            <a:tbl>
              <a:tblPr/>
              <a:tblGrid>
                <a:gridCol w="1217613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0A0E0"/>
                          </a:solidFill>
                          <a:effectLst/>
                          <a:latin typeface="Arial" charset="0"/>
                          <a:ea typeface="돋움" pitchFamily="50" charset="-127"/>
                        </a:rPr>
                        <a:t>Footnote</a:t>
                      </a:r>
                    </a:p>
                  </a:txBody>
                  <a:tcPr marL="89991" marR="89991" marT="46795" marB="46795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A0A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A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18" name="Group 10"/>
          <p:cNvGraphicFramePr>
            <a:graphicFrameLocks noGrp="1"/>
          </p:cNvGraphicFramePr>
          <p:nvPr/>
        </p:nvGraphicFramePr>
        <p:xfrm>
          <a:off x="246063" y="238125"/>
          <a:ext cx="1981200" cy="346075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0A0E0"/>
                          </a:solidFill>
                          <a:effectLst/>
                          <a:latin typeface="Arial" charset="0"/>
                          <a:ea typeface="돋움" pitchFamily="50" charset="-127"/>
                        </a:rPr>
                        <a:t>2.3 Version</a:t>
                      </a:r>
                    </a:p>
                  </a:txBody>
                  <a:tcPr marL="89991" marR="89991" marT="46795" marB="46795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A0A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A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1363" y="876300"/>
            <a:ext cx="8397875" cy="5815013"/>
          </a:xfrm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9038" y="252413"/>
            <a:ext cx="5505450" cy="182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970" tIns="45985" rIns="91970" bIns="45985"/>
          <a:lstStyle/>
          <a:p>
            <a:pPr eaLnBrk="1" hangingPunct="1"/>
            <a:endParaRPr lang="zh-CN" altLang="en-US" smtClean="0"/>
          </a:p>
        </p:txBody>
      </p:sp>
      <p:sp>
        <p:nvSpPr>
          <p:cNvPr id="62468" name="McK Separator"/>
          <p:cNvSpPr>
            <a:spLocks noChangeShapeType="1"/>
          </p:cNvSpPr>
          <p:nvPr/>
        </p:nvSpPr>
        <p:spPr bwMode="auto">
          <a:xfrm>
            <a:off x="1192213" y="1033463"/>
            <a:ext cx="7600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>
            <a:sp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266950" cy="9096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648450" cy="9096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685800"/>
            <a:ext cx="4191000" cy="376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685800"/>
            <a:ext cx="4191000" cy="376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80" name="Line 12"/>
          <p:cNvSpPr>
            <a:spLocks noChangeShapeType="1"/>
          </p:cNvSpPr>
          <p:nvPr userDrawn="1"/>
        </p:nvSpPr>
        <p:spPr bwMode="auto">
          <a:xfrm>
            <a:off x="152400" y="609600"/>
            <a:ext cx="9601200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endParaRPr lang="ko-KR" altLang="en-US" b="1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675" y="152400"/>
            <a:ext cx="7496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675" y="663575"/>
            <a:ext cx="951865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4101" name="Picture 5" descr="LG 전자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913813" y="6500813"/>
            <a:ext cx="882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슬라이드 번호 개체 틀 6"/>
          <p:cNvSpPr txBox="1">
            <a:spLocks/>
          </p:cNvSpPr>
          <p:nvPr userDrawn="1"/>
        </p:nvSpPr>
        <p:spPr>
          <a:xfrm>
            <a:off x="3797300" y="6492875"/>
            <a:ext cx="2311400" cy="365125"/>
          </a:xfrm>
          <a:prstGeom prst="rect">
            <a:avLst/>
          </a:prstGeom>
        </p:spPr>
        <p:txBody>
          <a:bodyPr anchor="ctr"/>
          <a:lstStyle/>
          <a:p>
            <a:pPr eaLnBrk="1" latinLnBrk="1" hangingPunct="1">
              <a:spcBef>
                <a:spcPct val="0"/>
              </a:spcBef>
              <a:buFontTx/>
              <a:buNone/>
              <a:defRPr/>
            </a:pPr>
            <a:fld id="{F18FFCF9-E000-46C4-8548-6266D96A276D}" type="slidenum">
              <a:rPr lang="ko-KR" altLang="en-US" sz="1200">
                <a:solidFill>
                  <a:srgbClr val="898989"/>
                </a:solidFill>
              </a:rPr>
              <a:pPr eaLnBrk="1" latin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ko-KR" sz="1200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ftr="0" dt="0"/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돋움" pitchFamily="50" charset="-127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돋움" pitchFamily="50" charset="-127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돋움" pitchFamily="50" charset="-127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돋움" pitchFamily="50" charset="-127"/>
        </a:defRPr>
      </a:lvl5pPr>
      <a:lvl6pPr marL="457200" algn="l" rtl="0" fontAlgn="base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  <a:ea typeface="돋움" pitchFamily="50" charset="-127"/>
        </a:defRPr>
      </a:lvl6pPr>
      <a:lvl7pPr marL="914400" algn="l" rtl="0" fontAlgn="base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  <a:ea typeface="돋움" pitchFamily="50" charset="-127"/>
        </a:defRPr>
      </a:lvl7pPr>
      <a:lvl8pPr marL="1371600" algn="l" rtl="0" fontAlgn="base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  <a:ea typeface="돋움" pitchFamily="50" charset="-127"/>
        </a:defRPr>
      </a:lvl8pPr>
      <a:lvl9pPr marL="1828800" algn="l" rtl="0" fontAlgn="base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  <a:ea typeface="돋움" pitchFamily="50" charset="-127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ea typeface="+mn-ea"/>
        </a:defRPr>
      </a:lvl2pPr>
      <a:lvl3pPr marL="1143000" indent="-228600"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+mn-ea"/>
        </a:defRPr>
      </a:lvl3pPr>
      <a:lvl4pPr marL="1600200" indent="-228600"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ea typeface="+mn-ea"/>
        </a:defRPr>
      </a:lvl4pPr>
      <a:lvl5pPr marL="2057400" indent="-228600" algn="r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5pPr>
      <a:lvl6pPr marL="2286000" algn="r" rtl="0" fontAlgn="base">
        <a:lnSpc>
          <a:spcPct val="110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</a:defRPr>
      </a:lvl6pPr>
      <a:lvl7pPr marL="2743200" algn="r" rtl="0" fontAlgn="base">
        <a:lnSpc>
          <a:spcPct val="110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</a:defRPr>
      </a:lvl7pPr>
      <a:lvl8pPr marL="3200400" algn="r" rtl="0" fontAlgn="base">
        <a:lnSpc>
          <a:spcPct val="110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</a:defRPr>
      </a:lvl8pPr>
      <a:lvl9pPr marL="3657600" algn="r" rtl="0" fontAlgn="base">
        <a:lnSpc>
          <a:spcPct val="110000"/>
        </a:lnSpc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16"/>
          <p:cNvGrpSpPr>
            <a:grpSpLocks/>
          </p:cNvGrpSpPr>
          <p:nvPr/>
        </p:nvGrpSpPr>
        <p:grpSpPr bwMode="auto">
          <a:xfrm>
            <a:off x="2819403" y="5943600"/>
            <a:ext cx="3656021" cy="457200"/>
            <a:chOff x="1776" y="3744"/>
            <a:chExt cx="2303" cy="288"/>
          </a:xfrm>
        </p:grpSpPr>
        <p:sp>
          <p:nvSpPr>
            <p:cNvPr id="6150" name="Rectangle 5"/>
            <p:cNvSpPr>
              <a:spLocks noChangeArrowheads="1"/>
            </p:cNvSpPr>
            <p:nvPr/>
          </p:nvSpPr>
          <p:spPr bwMode="auto">
            <a:xfrm>
              <a:off x="2160" y="3773"/>
              <a:ext cx="191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kumimoji="0" lang="en-US" altLang="ko-KR" sz="2000" b="1" dirty="0" smtClean="0">
                  <a:solidFill>
                    <a:schemeClr val="tx2"/>
                  </a:solidFill>
                </a:rPr>
                <a:t>HJ Lee / LG Electronics</a:t>
              </a:r>
              <a:endParaRPr kumimoji="0" lang="ko-KR" altLang="en-US" sz="2000" b="1" dirty="0">
                <a:solidFill>
                  <a:schemeClr val="tx2"/>
                </a:solidFill>
              </a:endParaRPr>
            </a:p>
          </p:txBody>
        </p:sp>
        <p:pic>
          <p:nvPicPr>
            <p:cNvPr id="6151" name="Picture 6" descr="Lg로고"/>
            <p:cNvPicPr preferRelativeResize="0"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1776" y="374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32400" y="908650"/>
            <a:ext cx="8425170" cy="1416050"/>
          </a:xfrm>
          <a:solidFill>
            <a:srgbClr val="F8F8F8"/>
          </a:solidFill>
          <a:ln w="6350" cap="flat">
            <a:solidFill>
              <a:srgbClr val="B2B2B2"/>
            </a:solidFill>
          </a:ln>
        </p:spPr>
        <p:txBody>
          <a:bodyPr wrap="none"/>
          <a:lstStyle/>
          <a:p>
            <a:pPr algn="ctr" eaLnBrk="1" latinLnBrk="1" hangingPunct="1">
              <a:lnSpc>
                <a:spcPct val="100000"/>
              </a:lnSpc>
              <a:spcBef>
                <a:spcPct val="50000"/>
              </a:spcBef>
              <a:buClr>
                <a:schemeClr val="bg2"/>
              </a:buClr>
            </a:pPr>
            <a:r>
              <a:rPr kumimoji="1" lang="en-US" altLang="ko-KR" sz="2800" dirty="0" smtClean="0"/>
              <a:t>Setting </a:t>
            </a:r>
            <a:r>
              <a:rPr kumimoji="1" lang="en-US" altLang="ko-KR" sz="2800" dirty="0" smtClean="0"/>
              <a:t>Priorities and Next Steps</a:t>
            </a:r>
            <a:br>
              <a:rPr kumimoji="1" lang="en-US" altLang="ko-KR" sz="2800" dirty="0" smtClean="0"/>
            </a:br>
            <a:r>
              <a:rPr kumimoji="1" lang="en-US" altLang="ko-KR" sz="2800" dirty="0" smtClean="0"/>
              <a:t>- from </a:t>
            </a:r>
            <a:r>
              <a:rPr kumimoji="1" lang="en-US" altLang="ko-KR" sz="2800" dirty="0" smtClean="0"/>
              <a:t>TV makers point of </a:t>
            </a:r>
            <a:r>
              <a:rPr kumimoji="1" lang="en-US" altLang="ko-KR" sz="2800" dirty="0" smtClean="0"/>
              <a:t>view</a:t>
            </a:r>
            <a:endParaRPr kumimoji="1" lang="en-US" altLang="ko-K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116540"/>
            <a:ext cx="8575855" cy="511175"/>
          </a:xfrm>
        </p:spPr>
        <p:txBody>
          <a:bodyPr/>
          <a:lstStyle/>
          <a:p>
            <a:r>
              <a:rPr lang="en-US" altLang="ko-KR" dirty="0" smtClean="0"/>
              <a:t>1. Historical Background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663574"/>
            <a:ext cx="9518650" cy="1109196"/>
          </a:xfrm>
        </p:spPr>
        <p:txBody>
          <a:bodyPr/>
          <a:lstStyle/>
          <a:p>
            <a:pPr marL="0" indent="0" eaLnBrk="1" hangingPunct="1"/>
            <a:r>
              <a:rPr lang="en-US" altLang="ko-KR" dirty="0" smtClean="0"/>
              <a:t>Web </a:t>
            </a:r>
            <a:r>
              <a:rPr lang="en-US" altLang="ko-KR" dirty="0" smtClean="0"/>
              <a:t>was</a:t>
            </a:r>
            <a:r>
              <a:rPr lang="en-US" altLang="ko-KR" dirty="0" smtClean="0"/>
              <a:t> </a:t>
            </a:r>
            <a:r>
              <a:rPr lang="en-US" altLang="ko-KR" dirty="0" smtClean="0"/>
              <a:t>introduced to </a:t>
            </a:r>
            <a:r>
              <a:rPr lang="en-US" altLang="ko-KR" dirty="0" smtClean="0"/>
              <a:t>the TV </a:t>
            </a:r>
            <a:r>
              <a:rPr lang="en-US" altLang="ko-KR" dirty="0" smtClean="0"/>
              <a:t>world </a:t>
            </a:r>
            <a:r>
              <a:rPr lang="en-US" altLang="ko-KR" dirty="0" smtClean="0"/>
              <a:t>10 </a:t>
            </a:r>
            <a:r>
              <a:rPr lang="en-US" altLang="ko-KR" dirty="0" smtClean="0"/>
              <a:t>years ago.</a:t>
            </a:r>
          </a:p>
          <a:p>
            <a:pPr marL="0" indent="0" eaLnBrk="1" hangingPunct="1"/>
            <a:r>
              <a:rPr lang="en-US" altLang="ko-KR" dirty="0" smtClean="0"/>
              <a:t>Since then, </a:t>
            </a:r>
            <a:r>
              <a:rPr lang="en-US" altLang="ko-KR" dirty="0" smtClean="0"/>
              <a:t>we have gone through a lot of </a:t>
            </a:r>
            <a:r>
              <a:rPr lang="en-US" altLang="ko-KR" dirty="0" smtClean="0"/>
              <a:t>trial and </a:t>
            </a:r>
            <a:r>
              <a:rPr lang="en-US" altLang="ko-KR" dirty="0" smtClean="0"/>
              <a:t>error.</a:t>
            </a:r>
            <a:endParaRPr lang="en-US" altLang="ko-KR" dirty="0" smtClean="0"/>
          </a:p>
          <a:p>
            <a:pPr marL="0" indent="0" eaLnBrk="1" hangingPunct="1"/>
            <a:r>
              <a:rPr lang="en-US" altLang="ko-KR" b="0" dirty="0" smtClean="0"/>
              <a:t>WebTV, </a:t>
            </a:r>
            <a:r>
              <a:rPr lang="en-US" altLang="ko-KR" b="0" dirty="0" smtClean="0"/>
              <a:t>Internet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Connected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Net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Apple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Yahoo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Google TV</a:t>
            </a:r>
            <a:r>
              <a:rPr lang="en-US" altLang="ko-KR" b="0" dirty="0" smtClean="0"/>
              <a:t>, </a:t>
            </a:r>
            <a:r>
              <a:rPr lang="en-US" altLang="ko-KR" b="0" dirty="0" smtClean="0"/>
              <a:t>Smart TV</a:t>
            </a:r>
            <a:endParaRPr lang="en-US" altLang="ko-KR" dirty="0" smtClean="0"/>
          </a:p>
        </p:txBody>
      </p:sp>
      <p:grpSp>
        <p:nvGrpSpPr>
          <p:cNvPr id="32" name="그룹 31"/>
          <p:cNvGrpSpPr/>
          <p:nvPr/>
        </p:nvGrpSpPr>
        <p:grpSpPr>
          <a:xfrm>
            <a:off x="776420" y="2060810"/>
            <a:ext cx="5184720" cy="3754592"/>
            <a:chOff x="776420" y="2060810"/>
            <a:chExt cx="5184720" cy="3754592"/>
          </a:xfrm>
        </p:grpSpPr>
        <p:sp>
          <p:nvSpPr>
            <p:cNvPr id="81" name="직사각형 80"/>
            <p:cNvSpPr/>
            <p:nvPr/>
          </p:nvSpPr>
          <p:spPr bwMode="auto">
            <a:xfrm>
              <a:off x="776420" y="243093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 smtClean="0">
                  <a:solidFill>
                    <a:srgbClr val="000000"/>
                  </a:solidFill>
                </a:rPr>
                <a:t>Interactive, Active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2" name="직사각형 81"/>
            <p:cNvSpPr/>
            <p:nvPr/>
          </p:nvSpPr>
          <p:spPr bwMode="auto">
            <a:xfrm>
              <a:off x="4376920" y="243093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 smtClean="0">
                  <a:solidFill>
                    <a:srgbClr val="000000"/>
                  </a:solidFill>
                </a:rPr>
                <a:t>Lazy, Passive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3" name="직사각형 82"/>
            <p:cNvSpPr/>
            <p:nvPr/>
          </p:nvSpPr>
          <p:spPr bwMode="auto">
            <a:xfrm>
              <a:off x="776420" y="286299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 smtClean="0">
                  <a:solidFill>
                    <a:srgbClr val="000000"/>
                  </a:solidFill>
                </a:rPr>
                <a:t>Creating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4" name="직사각형 83"/>
            <p:cNvSpPr/>
            <p:nvPr/>
          </p:nvSpPr>
          <p:spPr bwMode="auto">
            <a:xfrm>
              <a:off x="4376920" y="286299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ts val="14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 smtClean="0">
                  <a:solidFill>
                    <a:srgbClr val="000000"/>
                  </a:solidFill>
                </a:rPr>
                <a:t>Consuming</a:t>
              </a:r>
            </a:p>
            <a:p>
              <a:pPr marL="177800" indent="-177800" defTabSz="855663" eaLnBrk="1" hangingPunct="1">
                <a:lnSpc>
                  <a:spcPts val="14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 smtClean="0">
                  <a:solidFill>
                    <a:srgbClr val="000000"/>
                  </a:solidFill>
                </a:rPr>
                <a:t>Time killing, Fun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5" name="직사각형 84"/>
            <p:cNvSpPr/>
            <p:nvPr/>
          </p:nvSpPr>
          <p:spPr bwMode="auto">
            <a:xfrm>
              <a:off x="776420" y="329505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Mouse, Keyboard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6" name="직사각형 85"/>
            <p:cNvSpPr/>
            <p:nvPr/>
          </p:nvSpPr>
          <p:spPr bwMode="auto">
            <a:xfrm>
              <a:off x="4376920" y="329505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Remote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7" name="직사각형 86"/>
            <p:cNvSpPr/>
            <p:nvPr/>
          </p:nvSpPr>
          <p:spPr bwMode="auto">
            <a:xfrm>
              <a:off x="776420" y="372711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Personal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8" name="직사각형 87"/>
            <p:cNvSpPr/>
            <p:nvPr/>
          </p:nvSpPr>
          <p:spPr bwMode="auto">
            <a:xfrm>
              <a:off x="4376920" y="372711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Family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" name="직사각형 88"/>
            <p:cNvSpPr/>
            <p:nvPr/>
          </p:nvSpPr>
          <p:spPr bwMode="auto">
            <a:xfrm>
              <a:off x="776420" y="415917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Short distance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0" name="직사각형 89"/>
            <p:cNvSpPr/>
            <p:nvPr/>
          </p:nvSpPr>
          <p:spPr bwMode="auto">
            <a:xfrm>
              <a:off x="4376920" y="415917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Long distance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1" name="직사각형 90"/>
            <p:cNvSpPr/>
            <p:nvPr/>
          </p:nvSpPr>
          <p:spPr bwMode="auto">
            <a:xfrm>
              <a:off x="776420" y="459123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Office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2" name="직사각형 91"/>
            <p:cNvSpPr/>
            <p:nvPr/>
          </p:nvSpPr>
          <p:spPr bwMode="auto">
            <a:xfrm>
              <a:off x="4376920" y="459123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Living room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1280853" y="2060810"/>
              <a:ext cx="504825" cy="369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kumimoji="0" lang="en-US" altLang="ko-KR" sz="1800" b="1" kern="0" dirty="0">
                  <a:latin typeface="Arial"/>
                  <a:ea typeface="돋움"/>
                </a:rPr>
                <a:t>PC</a:t>
              </a:r>
              <a:endParaRPr lang="ko-KR" altLang="en-US" dirty="0"/>
            </a:p>
          </p:txBody>
        </p:sp>
        <p:sp>
          <p:nvSpPr>
            <p:cNvPr id="94" name="직사각형 93"/>
            <p:cNvSpPr/>
            <p:nvPr/>
          </p:nvSpPr>
          <p:spPr>
            <a:xfrm>
              <a:off x="4965440" y="2060810"/>
              <a:ext cx="479425" cy="369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kumimoji="0" lang="en-US" altLang="ko-KR" sz="1800" b="1" kern="0" dirty="0">
                  <a:latin typeface="Arial"/>
                  <a:ea typeface="돋움"/>
                </a:rPr>
                <a:t>TV</a:t>
              </a:r>
              <a:endParaRPr lang="ko-KR" altLang="en-US" dirty="0"/>
            </a:p>
          </p:txBody>
        </p:sp>
        <p:sp>
          <p:nvSpPr>
            <p:cNvPr id="95" name="직사각형 94"/>
            <p:cNvSpPr/>
            <p:nvPr/>
          </p:nvSpPr>
          <p:spPr bwMode="auto">
            <a:xfrm>
              <a:off x="776420" y="502329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Full resource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96" name="직사각형 95"/>
            <p:cNvSpPr/>
            <p:nvPr/>
          </p:nvSpPr>
          <p:spPr bwMode="auto">
            <a:xfrm>
              <a:off x="4376920" y="502329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Limited resource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02" name="직사각형 101"/>
            <p:cNvSpPr/>
            <p:nvPr/>
          </p:nvSpPr>
          <p:spPr bwMode="auto">
            <a:xfrm>
              <a:off x="776420" y="545535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Application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103" name="직사각형 102"/>
            <p:cNvSpPr/>
            <p:nvPr/>
          </p:nvSpPr>
          <p:spPr bwMode="auto">
            <a:xfrm>
              <a:off x="4376920" y="5455352"/>
              <a:ext cx="1584220" cy="3600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177800" indent="-177800" defTabSz="855663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ko-KR" b="1" dirty="0">
                  <a:solidFill>
                    <a:srgbClr val="000000"/>
                  </a:solidFill>
                </a:rPr>
                <a:t>Video</a:t>
              </a:r>
              <a:endParaRPr lang="ko-KR" alt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172180" y="1772770"/>
            <a:ext cx="902941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kern="0" dirty="0" smtClean="0">
                <a:latin typeface="Arial"/>
                <a:ea typeface="돋움"/>
              </a:rPr>
              <a:t>TV </a:t>
            </a:r>
            <a:r>
              <a:rPr kumimoji="0" lang="en-US" altLang="ko-KR" sz="1800" b="1" kern="0" dirty="0" smtClean="0">
                <a:latin typeface="Arial"/>
                <a:ea typeface="돋움"/>
              </a:rPr>
              <a:t>makers have </a:t>
            </a:r>
            <a:r>
              <a:rPr kumimoji="0" lang="en-US" altLang="ko-KR" sz="1800" b="1" kern="0" dirty="0">
                <a:latin typeface="Arial"/>
                <a:ea typeface="돋움"/>
              </a:rPr>
              <a:t>learned that </a:t>
            </a:r>
            <a:r>
              <a:rPr kumimoji="0" lang="en-US" altLang="ko-KR" sz="1800" b="1" kern="0" dirty="0" smtClean="0">
                <a:latin typeface="Arial"/>
                <a:ea typeface="돋움"/>
              </a:rPr>
              <a:t>trying to fit a </a:t>
            </a:r>
            <a:r>
              <a:rPr kumimoji="0" lang="en-US" altLang="ko-KR" sz="1800" b="1" kern="0" dirty="0">
                <a:latin typeface="Arial"/>
                <a:ea typeface="돋움"/>
              </a:rPr>
              <a:t>PC </a:t>
            </a:r>
            <a:r>
              <a:rPr kumimoji="0" lang="en-US" altLang="ko-KR" sz="1800" b="1" kern="0" dirty="0" smtClean="0">
                <a:latin typeface="Arial"/>
                <a:ea typeface="돋움"/>
              </a:rPr>
              <a:t>into a TV set does not work.</a:t>
            </a:r>
            <a:endParaRPr kumimoji="0" lang="en-US" altLang="ko-KR" sz="1800" b="1" kern="0" dirty="0">
              <a:latin typeface="Arial"/>
              <a:ea typeface="돋움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172180" y="5949350"/>
            <a:ext cx="859735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kern="0" dirty="0" smtClean="0">
                <a:latin typeface="Arial"/>
                <a:ea typeface="돋움"/>
              </a:rPr>
              <a:t>Recently, </a:t>
            </a:r>
            <a:r>
              <a:rPr kumimoji="0" lang="en-US" altLang="ko-KR" sz="1800" b="1" kern="0" dirty="0">
                <a:latin typeface="Arial"/>
                <a:ea typeface="돋움"/>
              </a:rPr>
              <a:t>TV makers are motivated by smart phone success, and </a:t>
            </a:r>
            <a:r>
              <a:rPr kumimoji="0" lang="en-US" altLang="ko-KR" sz="1800" b="1" kern="0" dirty="0" smtClean="0">
                <a:latin typeface="Arial"/>
                <a:ea typeface="돋움"/>
              </a:rPr>
              <a:t>have started to launch Smart TV’s on a </a:t>
            </a:r>
            <a:r>
              <a:rPr kumimoji="0" lang="en-US" altLang="ko-KR" sz="1800" b="1" kern="0" dirty="0">
                <a:solidFill>
                  <a:srgbClr val="FF0000"/>
                </a:solidFill>
                <a:latin typeface="Arial"/>
                <a:ea typeface="돋움"/>
              </a:rPr>
              <a:t>very large </a:t>
            </a:r>
            <a:r>
              <a:rPr kumimoji="0" lang="en-US" altLang="ko-KR" sz="1800" b="1" kern="0" dirty="0" smtClean="0">
                <a:solidFill>
                  <a:srgbClr val="FF0000"/>
                </a:solidFill>
                <a:latin typeface="Arial"/>
                <a:ea typeface="돋움"/>
              </a:rPr>
              <a:t>scale</a:t>
            </a:r>
            <a:r>
              <a:rPr kumimoji="0" lang="en-US" altLang="ko-KR" sz="1800" b="1" kern="0" dirty="0" smtClean="0">
                <a:latin typeface="Arial"/>
                <a:ea typeface="돋움"/>
              </a:rPr>
              <a:t>.</a:t>
            </a:r>
            <a:endParaRPr kumimoji="0" lang="ko-KR" altLang="en-US" sz="1800" b="1" kern="0" dirty="0">
              <a:latin typeface="Arial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Current Technical Environment around TV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736600"/>
            <a:ext cx="9518650" cy="604838"/>
          </a:xfrm>
        </p:spPr>
        <p:txBody>
          <a:bodyPr/>
          <a:lstStyle/>
          <a:p>
            <a:pPr marL="0" indent="0" eaLnBrk="1" hangingPunct="1"/>
            <a:r>
              <a:rPr lang="en-US" altLang="ko-KR" dirty="0" smtClean="0"/>
              <a:t>Various standard bodies </a:t>
            </a:r>
            <a:r>
              <a:rPr lang="en-US" altLang="ko-KR" dirty="0" smtClean="0"/>
              <a:t>try </a:t>
            </a:r>
            <a:r>
              <a:rPr lang="en-US" altLang="ko-KR" dirty="0" smtClean="0"/>
              <a:t>Web </a:t>
            </a:r>
            <a:r>
              <a:rPr lang="en-US" altLang="ko-KR" dirty="0" smtClean="0"/>
              <a:t>profiling/extensions </a:t>
            </a:r>
            <a:r>
              <a:rPr lang="en-US" altLang="ko-KR" dirty="0" smtClean="0"/>
              <a:t>for TV, while </a:t>
            </a:r>
            <a:r>
              <a:rPr lang="en-US" altLang="ko-KR" dirty="0" smtClean="0"/>
              <a:t>non-standard </a:t>
            </a:r>
            <a:r>
              <a:rPr lang="en-US" altLang="ko-KR" dirty="0" smtClean="0"/>
              <a:t>technologies from other devices are </a:t>
            </a:r>
            <a:r>
              <a:rPr lang="en-US" altLang="ko-KR" dirty="0" smtClean="0"/>
              <a:t>getting implemented on TV </a:t>
            </a:r>
            <a:r>
              <a:rPr lang="en-US" altLang="ko-KR" dirty="0" smtClean="0">
                <a:sym typeface="Wingdings" pitchFamily="2" charset="2"/>
              </a:rPr>
              <a:t></a:t>
            </a:r>
            <a:r>
              <a:rPr lang="en-US" altLang="ko-KR" dirty="0" smtClean="0"/>
              <a:t> </a:t>
            </a:r>
            <a:r>
              <a:rPr lang="en-US" altLang="ko-KR" dirty="0" smtClean="0"/>
              <a:t>A big chaos.</a:t>
            </a:r>
            <a:endParaRPr lang="ko-KR" altLang="en-US" dirty="0" smtClean="0"/>
          </a:p>
        </p:txBody>
      </p:sp>
      <p:sp>
        <p:nvSpPr>
          <p:cNvPr id="39" name="타원 38"/>
          <p:cNvSpPr/>
          <p:nvPr/>
        </p:nvSpPr>
        <p:spPr bwMode="auto">
          <a:xfrm>
            <a:off x="3242281" y="3506981"/>
            <a:ext cx="2415088" cy="173542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8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393" tIns="45698" rIns="91393" bIns="45698"/>
          <a:lstStyle/>
          <a:p>
            <a:pPr marL="182563" indent="-182563" algn="r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endParaRPr lang="ko-KR" altLang="en-US" sz="1800"/>
          </a:p>
        </p:txBody>
      </p:sp>
      <p:cxnSp>
        <p:nvCxnSpPr>
          <p:cNvPr id="40" name="직선 연결선 39"/>
          <p:cNvCxnSpPr/>
          <p:nvPr/>
        </p:nvCxnSpPr>
        <p:spPr bwMode="auto">
          <a:xfrm>
            <a:off x="925513" y="4454525"/>
            <a:ext cx="7658100" cy="17463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200" name="Text Box 30"/>
          <p:cNvSpPr txBox="1">
            <a:spLocks noChangeArrowheads="1"/>
          </p:cNvSpPr>
          <p:nvPr/>
        </p:nvSpPr>
        <p:spPr bwMode="auto">
          <a:xfrm>
            <a:off x="1527175" y="3676650"/>
            <a:ext cx="16811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GB" altLang="ko-KR" sz="1200" b="1">
                <a:solidFill>
                  <a:schemeClr val="tx1"/>
                </a:solidFill>
                <a:cs typeface="Arial" charset="0"/>
              </a:rPr>
              <a:t>CEA-2014A</a:t>
            </a:r>
            <a:r>
              <a:rPr kumimoji="0" lang="en-GB" altLang="ko-KR" sz="1200" b="1" i="1">
                <a:solidFill>
                  <a:schemeClr val="tx1"/>
                </a:solidFill>
                <a:cs typeface="Arial" charset="0"/>
              </a:rPr>
              <a:t> </a:t>
            </a:r>
          </a:p>
          <a:p>
            <a:pPr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GB" altLang="ko-KR" sz="1200" b="1" i="1">
                <a:solidFill>
                  <a:schemeClr val="tx1"/>
                </a:solidFill>
                <a:cs typeface="Arial" charset="0"/>
              </a:rPr>
              <a:t>(US CE-HTML)</a:t>
            </a:r>
            <a:endParaRPr kumimoji="0" lang="en-GB" altLang="ko-KR" sz="4400" b="1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820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6500" y="2335213"/>
            <a:ext cx="6619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Text Box 30"/>
          <p:cNvSpPr txBox="1">
            <a:spLocks noChangeArrowheads="1"/>
          </p:cNvSpPr>
          <p:nvPr/>
        </p:nvSpPr>
        <p:spPr bwMode="auto">
          <a:xfrm>
            <a:off x="5607050" y="2995613"/>
            <a:ext cx="1333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algn="r"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Korea</a:t>
            </a:r>
            <a:r>
              <a:rPr kumimoji="0" lang="ko-KR" altLang="en-US" sz="1200">
                <a:solidFill>
                  <a:schemeClr val="tx1"/>
                </a:solidFill>
                <a:cs typeface="Arial" charset="0"/>
              </a:rPr>
              <a:t> </a:t>
            </a: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OHTV</a:t>
            </a:r>
            <a:endParaRPr kumimoji="0" lang="en-GB" altLang="ko-KR" sz="4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203" name="Text Box 30"/>
          <p:cNvSpPr txBox="1">
            <a:spLocks noChangeArrowheads="1"/>
          </p:cNvSpPr>
          <p:nvPr/>
        </p:nvSpPr>
        <p:spPr bwMode="auto">
          <a:xfrm>
            <a:off x="7874000" y="2722563"/>
            <a:ext cx="8890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algn="r"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US</a:t>
            </a:r>
            <a:r>
              <a:rPr kumimoji="0" lang="ko-KR" altLang="en-US" sz="1200">
                <a:solidFill>
                  <a:schemeClr val="tx1"/>
                </a:solidFill>
                <a:cs typeface="Arial" charset="0"/>
              </a:rPr>
              <a:t> </a:t>
            </a: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IETV</a:t>
            </a:r>
            <a:endParaRPr kumimoji="0" lang="en-GB" altLang="ko-KR" sz="440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8204" name="Picture 2" descr="http://www.standardintegration.ca/Logos/ATSC%20Logo%201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88200" y="2686050"/>
            <a:ext cx="6127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30850" y="3076575"/>
            <a:ext cx="4191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4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27463" y="2611438"/>
            <a:ext cx="531812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7" name="Text Box 30"/>
          <p:cNvSpPr txBox="1">
            <a:spLocks noChangeArrowheads="1"/>
          </p:cNvSpPr>
          <p:nvPr/>
        </p:nvSpPr>
        <p:spPr bwMode="auto">
          <a:xfrm>
            <a:off x="3452813" y="2852738"/>
            <a:ext cx="14287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 b="1">
                <a:solidFill>
                  <a:schemeClr val="tx1"/>
                </a:solidFill>
                <a:cs typeface="Arial" charset="0"/>
              </a:rPr>
              <a:t>OIPF : </a:t>
            </a:r>
            <a:r>
              <a:rPr kumimoji="0" lang="en-GB" altLang="ko-KR" sz="1200" b="1">
                <a:solidFill>
                  <a:schemeClr val="tx1"/>
                </a:solidFill>
                <a:cs typeface="Arial" charset="0"/>
              </a:rPr>
              <a:t>DAE</a:t>
            </a:r>
          </a:p>
        </p:txBody>
      </p:sp>
      <p:sp>
        <p:nvSpPr>
          <p:cNvPr id="8208" name="Text Box 30"/>
          <p:cNvSpPr txBox="1">
            <a:spLocks noChangeArrowheads="1"/>
          </p:cNvSpPr>
          <p:nvPr/>
        </p:nvSpPr>
        <p:spPr bwMode="auto">
          <a:xfrm>
            <a:off x="5113338" y="2103438"/>
            <a:ext cx="1420812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algn="r"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France, Germany, Hybrid TV</a:t>
            </a:r>
            <a:endParaRPr kumimoji="0" lang="en-GB" altLang="ko-KR" sz="12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0" name="직사각형 153"/>
          <p:cNvSpPr>
            <a:spLocks noChangeArrowheads="1"/>
          </p:cNvSpPr>
          <p:nvPr/>
        </p:nvSpPr>
        <p:spPr bwMode="auto">
          <a:xfrm>
            <a:off x="7322249" y="3500438"/>
            <a:ext cx="2390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en-US" altLang="ko-KR" b="1" dirty="0">
                <a:solidFill>
                  <a:srgbClr val="FF0000"/>
                </a:solidFill>
                <a:latin typeface="+mj-lt"/>
                <a:ea typeface="굴림" charset="-127"/>
              </a:rPr>
              <a:t>Full fledged Discussion between </a:t>
            </a:r>
            <a:r>
              <a:rPr lang="en-US" altLang="ko-KR" b="1" dirty="0" smtClean="0">
                <a:solidFill>
                  <a:srgbClr val="FF0000"/>
                </a:solidFill>
                <a:latin typeface="+mj-lt"/>
                <a:ea typeface="굴림" charset="-127"/>
              </a:rPr>
              <a:t>browsers </a:t>
            </a:r>
            <a:r>
              <a:rPr lang="en-US" altLang="ko-KR" b="1" dirty="0">
                <a:solidFill>
                  <a:srgbClr val="FF0000"/>
                </a:solidFill>
                <a:latin typeface="+mj-lt"/>
                <a:ea typeface="굴림" charset="-127"/>
              </a:rPr>
              <a:t>and TV </a:t>
            </a:r>
            <a:endParaRPr lang="ko-KR" altLang="en-US" b="1" dirty="0">
              <a:solidFill>
                <a:srgbClr val="FF0000"/>
              </a:solidFill>
              <a:latin typeface="+mj-lt"/>
              <a:ea typeface="굴림" charset="-127"/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3198813" y="3052763"/>
            <a:ext cx="1817687" cy="26035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en-US" altLang="ko-K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(Declarative App. Engine)</a:t>
            </a:r>
            <a:endParaRPr lang="en-US" altLang="ko-K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5653088" y="3240088"/>
            <a:ext cx="1285875" cy="26035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en-US" altLang="ko-K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(Open Hybrid TV)</a:t>
            </a:r>
            <a:endParaRPr lang="en-US" altLang="ko-K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005638" y="3068638"/>
            <a:ext cx="1757362" cy="2619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en-US" altLang="ko-KR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(Internet Enhanced TV)</a:t>
            </a:r>
            <a:endParaRPr lang="en-US" altLang="ko-K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213" name="Picture 28" descr="Logo_CE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0100" y="3465513"/>
            <a:ext cx="530225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14" name="그룹 117"/>
          <p:cNvGrpSpPr>
            <a:grpSpLocks/>
          </p:cNvGrpSpPr>
          <p:nvPr/>
        </p:nvGrpSpPr>
        <p:grpSpPr bwMode="auto">
          <a:xfrm>
            <a:off x="6217035" y="3506981"/>
            <a:ext cx="1163252" cy="500063"/>
            <a:chOff x="3842534" y="4488935"/>
            <a:chExt cx="1047965" cy="884448"/>
          </a:xfrm>
        </p:grpSpPr>
        <p:sp>
          <p:nvSpPr>
            <p:cNvPr id="8232" name="AutoShape 31"/>
            <p:cNvSpPr>
              <a:spLocks noChangeArrowheads="1"/>
            </p:cNvSpPr>
            <p:nvPr/>
          </p:nvSpPr>
          <p:spPr bwMode="auto">
            <a:xfrm>
              <a:off x="3874340" y="4488935"/>
              <a:ext cx="1016159" cy="884448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 lIns="57607" tIns="28804" rIns="57607" bIns="28804" anchor="ctr"/>
            <a:lstStyle/>
            <a:p>
              <a:pPr algn="r" defTabSz="1244600">
                <a:spcBef>
                  <a:spcPct val="15000"/>
                </a:spcBef>
                <a:buClr>
                  <a:schemeClr val="bg2"/>
                </a:buClr>
                <a:buFont typeface="Wingdings" pitchFamily="2" charset="2"/>
                <a:buNone/>
              </a:pPr>
              <a:endParaRPr kumimoji="0" lang="ko-KR" altLang="en-GB" sz="900">
                <a:solidFill>
                  <a:srgbClr val="666666"/>
                </a:solidFill>
                <a:cs typeface="Arial" charset="0"/>
              </a:endParaRPr>
            </a:p>
            <a:p>
              <a:pPr defTabSz="1244600">
                <a:spcBef>
                  <a:spcPct val="15000"/>
                </a:spcBef>
                <a:buClr>
                  <a:schemeClr val="bg2"/>
                </a:buClr>
                <a:buFont typeface="Wingdings" pitchFamily="2" charset="2"/>
                <a:buNone/>
              </a:pPr>
              <a:endParaRPr kumimoji="0" lang="ko-KR" altLang="en-GB" sz="2800">
                <a:solidFill>
                  <a:schemeClr val="tx1"/>
                </a:solidFill>
                <a:cs typeface="Arial" charset="0"/>
              </a:endParaRPr>
            </a:p>
          </p:txBody>
        </p:sp>
        <p:pic>
          <p:nvPicPr>
            <p:cNvPr id="8233" name="Picture 4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998610" y="4608211"/>
              <a:ext cx="433388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34" name="Text Box 30"/>
            <p:cNvSpPr txBox="1">
              <a:spLocks noChangeArrowheads="1"/>
            </p:cNvSpPr>
            <p:nvPr/>
          </p:nvSpPr>
          <p:spPr bwMode="auto">
            <a:xfrm>
              <a:off x="3842534" y="4972062"/>
              <a:ext cx="1047964" cy="229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7607" tIns="28804" rIns="57607" bIns="28804"/>
            <a:lstStyle/>
            <a:p>
              <a:pPr defTabSz="1244600">
                <a:spcBef>
                  <a:spcPct val="15000"/>
                </a:spcBef>
                <a:buClr>
                  <a:schemeClr val="bg2"/>
                </a:buClr>
                <a:buFont typeface="Wingdings" pitchFamily="2" charset="2"/>
                <a:buNone/>
              </a:pPr>
              <a:endParaRPr kumimoji="0" lang="en-GB" altLang="ko-KR" sz="4000">
                <a:solidFill>
                  <a:schemeClr val="tx1"/>
                </a:solidFill>
                <a:cs typeface="Arial" charset="0"/>
              </a:endParaRPr>
            </a:p>
          </p:txBody>
        </p:sp>
        <p:pic>
          <p:nvPicPr>
            <p:cNvPr id="8235" name="Picture 27" descr="Symbol_Dokument-01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501559" y="4578404"/>
              <a:ext cx="271112" cy="353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15" name="직사각형 152"/>
          <p:cNvSpPr>
            <a:spLocks noChangeArrowheads="1"/>
          </p:cNvSpPr>
          <p:nvPr/>
        </p:nvSpPr>
        <p:spPr bwMode="auto">
          <a:xfrm>
            <a:off x="6653213" y="1916113"/>
            <a:ext cx="19002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lang="en-US" altLang="ko-KR">
                <a:solidFill>
                  <a:schemeClr val="tx1"/>
                </a:solidFill>
                <a:ea typeface="굴림" pitchFamily="50" charset="-127"/>
              </a:rPr>
              <a:t>Internet  +  Broadcast</a:t>
            </a:r>
          </a:p>
          <a:p>
            <a:pPr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lang="en-US" altLang="ko-KR" b="1">
                <a:solidFill>
                  <a:schemeClr val="tx1"/>
                </a:solidFill>
                <a:ea typeface="굴림" pitchFamily="50" charset="-127"/>
              </a:rPr>
              <a:t>Hybrid TV</a:t>
            </a:r>
            <a:endParaRPr lang="ko-KR" altLang="en-US">
              <a:solidFill>
                <a:schemeClr val="tx1"/>
              </a:solidFill>
              <a:ea typeface="굴림" pitchFamily="50" charset="-127"/>
            </a:endParaRPr>
          </a:p>
        </p:txBody>
      </p:sp>
      <p:sp>
        <p:nvSpPr>
          <p:cNvPr id="8216" name="직사각형 45"/>
          <p:cNvSpPr>
            <a:spLocks noChangeArrowheads="1"/>
          </p:cNvSpPr>
          <p:nvPr/>
        </p:nvSpPr>
        <p:spPr bwMode="auto">
          <a:xfrm>
            <a:off x="1184275" y="2827338"/>
            <a:ext cx="20574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5000"/>
              </a:spcBef>
              <a:buClr>
                <a:srgbClr val="808080"/>
              </a:buClr>
            </a:pPr>
            <a:r>
              <a:rPr lang="en-US" altLang="ko-KR">
                <a:ea typeface="굴림" pitchFamily="50" charset="-127"/>
              </a:rPr>
              <a:t>A/V play ,VOD</a:t>
            </a:r>
          </a:p>
          <a:p>
            <a:pPr>
              <a:spcBef>
                <a:spcPct val="15000"/>
              </a:spcBef>
              <a:buClr>
                <a:srgbClr val="808080"/>
              </a:buClr>
            </a:pPr>
            <a:r>
              <a:rPr lang="en-US" altLang="ko-KR">
                <a:ea typeface="굴림" pitchFamily="50" charset="-127"/>
              </a:rPr>
              <a:t>HTML tag Optimize</a:t>
            </a:r>
            <a:endParaRPr lang="ko-KR" altLang="en-US">
              <a:ea typeface="굴림" pitchFamily="50" charset="-127"/>
            </a:endParaRPr>
          </a:p>
        </p:txBody>
      </p:sp>
      <p:sp>
        <p:nvSpPr>
          <p:cNvPr id="8217" name="직사각형 46"/>
          <p:cNvSpPr>
            <a:spLocks noChangeArrowheads="1"/>
          </p:cNvSpPr>
          <p:nvPr/>
        </p:nvSpPr>
        <p:spPr bwMode="auto">
          <a:xfrm>
            <a:off x="3143250" y="2019300"/>
            <a:ext cx="18097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5000"/>
              </a:spcBef>
              <a:buClr>
                <a:srgbClr val="808080"/>
              </a:buClr>
            </a:pPr>
            <a:r>
              <a:rPr lang="en-US" altLang="ko-KR">
                <a:ea typeface="굴림" pitchFamily="50" charset="-127"/>
              </a:rPr>
              <a:t>TV Control API</a:t>
            </a:r>
          </a:p>
          <a:p>
            <a:pPr>
              <a:spcBef>
                <a:spcPct val="15000"/>
              </a:spcBef>
              <a:buClr>
                <a:srgbClr val="808080"/>
              </a:buClr>
            </a:pPr>
            <a:r>
              <a:rPr lang="en-US" altLang="ko-KR">
                <a:ea typeface="굴림" pitchFamily="50" charset="-127"/>
              </a:rPr>
              <a:t>Home Network API</a:t>
            </a:r>
          </a:p>
        </p:txBody>
      </p:sp>
      <p:sp>
        <p:nvSpPr>
          <p:cNvPr id="8218" name="직사각형 62"/>
          <p:cNvSpPr>
            <a:spLocks noChangeArrowheads="1"/>
          </p:cNvSpPr>
          <p:nvPr/>
        </p:nvSpPr>
        <p:spPr bwMode="auto">
          <a:xfrm>
            <a:off x="6245225" y="3748088"/>
            <a:ext cx="1135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“Web and TV”</a:t>
            </a:r>
            <a:endParaRPr kumimoji="0" lang="en-GB" altLang="ko-KR" sz="320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8219" name="Picture 4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08400" y="3937000"/>
            <a:ext cx="1419225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0" name="직사각형 49"/>
          <p:cNvSpPr>
            <a:spLocks noChangeArrowheads="1"/>
          </p:cNvSpPr>
          <p:nvPr/>
        </p:nvSpPr>
        <p:spPr bwMode="auto">
          <a:xfrm>
            <a:off x="3852863" y="4706938"/>
            <a:ext cx="1262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800" b="1">
                <a:solidFill>
                  <a:schemeClr val="tx1"/>
                </a:solidFill>
                <a:cs typeface="Arial" charset="0"/>
              </a:rPr>
              <a:t>Smart TV </a:t>
            </a:r>
            <a:endParaRPr kumimoji="0" lang="en-GB" altLang="ko-KR" sz="1800" b="1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8221" name="그림 61" descr="K-30.pn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39838" y="4913313"/>
            <a:ext cx="79216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2" name="Picture 49" descr="C:\Documents and Settings\Administrator\My Documents\Download\K-1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03450" y="5172075"/>
            <a:ext cx="528638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3" name="Picture 50" descr="C:\Documents and Settings\Administrator\My Documents\Download\K-2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455863" y="5449888"/>
            <a:ext cx="13033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4" name="Picture 51" descr="C:\Documents and Settings\Administrator\My Documents\Download\K-3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846638" y="5472113"/>
            <a:ext cx="13985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52" descr="C:\Documents and Settings\Administrator\My Documents\Download\K-4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59538" y="5241925"/>
            <a:ext cx="5048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6" name="Picture 54" descr="http://t2.gstatic.com/images?q=tbn:ANd9GcRsKrx2s0ZLp8igx-6Grd2wd2A4zyJvI1KedCAFDZxIszv42nz9ZQ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32263" y="5508025"/>
            <a:ext cx="4032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7" name="Picture 55" descr="C:\Documents and Settings\Administrator\My Documents\Download\K-5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11988" y="4779963"/>
            <a:ext cx="8858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8" name="직사각형 74"/>
          <p:cNvSpPr>
            <a:spLocks noChangeArrowheads="1"/>
          </p:cNvSpPr>
          <p:nvPr/>
        </p:nvSpPr>
        <p:spPr bwMode="auto">
          <a:xfrm>
            <a:off x="749300" y="4071938"/>
            <a:ext cx="1120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800"/>
              <a:t>Standard</a:t>
            </a:r>
            <a:endParaRPr lang="ko-KR" altLang="en-US" sz="1800"/>
          </a:p>
        </p:txBody>
      </p:sp>
      <p:sp>
        <p:nvSpPr>
          <p:cNvPr id="8229" name="직사각형 75"/>
          <p:cNvSpPr>
            <a:spLocks noChangeArrowheads="1"/>
          </p:cNvSpPr>
          <p:nvPr/>
        </p:nvSpPr>
        <p:spPr bwMode="auto">
          <a:xfrm>
            <a:off x="527050" y="4481513"/>
            <a:ext cx="158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800"/>
              <a:t>Non-standard</a:t>
            </a:r>
            <a:endParaRPr lang="ko-KR" altLang="en-US" sz="1800"/>
          </a:p>
        </p:txBody>
      </p:sp>
      <p:pic>
        <p:nvPicPr>
          <p:cNvPr id="8230" name="Picture 56" descr="C:\Documents and Settings\Administrator\My Documents\Download\K-6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153565" y="4024313"/>
            <a:ext cx="12477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31" name="Text Box 30"/>
          <p:cNvSpPr txBox="1">
            <a:spLocks noChangeArrowheads="1"/>
          </p:cNvSpPr>
          <p:nvPr/>
        </p:nvSpPr>
        <p:spPr bwMode="auto">
          <a:xfrm>
            <a:off x="5319713" y="2492375"/>
            <a:ext cx="13335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7607" tIns="28804" rIns="57607" bIns="28804"/>
          <a:lstStyle/>
          <a:p>
            <a:pPr algn="r"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Japan </a:t>
            </a:r>
          </a:p>
          <a:p>
            <a:pPr algn="r" defTabSz="1244600">
              <a:spcBef>
                <a:spcPct val="15000"/>
              </a:spcBef>
              <a:buClr>
                <a:schemeClr val="bg2"/>
              </a:buClr>
              <a:buFont typeface="Wingdings" pitchFamily="2" charset="2"/>
              <a:buNone/>
            </a:pPr>
            <a:r>
              <a:rPr kumimoji="0" lang="en-US" altLang="ko-KR" sz="1200">
                <a:solidFill>
                  <a:schemeClr val="tx1"/>
                </a:solidFill>
                <a:cs typeface="Arial" charset="0"/>
              </a:rPr>
              <a:t>Activila</a:t>
            </a:r>
            <a:endParaRPr kumimoji="0" lang="en-GB" altLang="ko-KR" sz="4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152400"/>
            <a:ext cx="9511985" cy="511175"/>
          </a:xfrm>
        </p:spPr>
        <p:txBody>
          <a:bodyPr/>
          <a:lstStyle/>
          <a:p>
            <a:r>
              <a:rPr lang="en-US" altLang="ko-KR" dirty="0" smtClean="0"/>
              <a:t>3. Difficulties for Smart TV </a:t>
            </a:r>
            <a:r>
              <a:rPr lang="en-US" altLang="ko-KR" dirty="0" smtClean="0"/>
              <a:t>Business </a:t>
            </a:r>
            <a:r>
              <a:rPr lang="en-US" altLang="ko-KR" dirty="0" smtClean="0"/>
              <a:t>and </a:t>
            </a:r>
            <a:r>
              <a:rPr lang="en-US" altLang="ko-KR" dirty="0" smtClean="0"/>
              <a:t>Suggestions to Overcome</a:t>
            </a:r>
            <a:endParaRPr lang="en-US" altLang="ko-KR" dirty="0" smtClean="0"/>
          </a:p>
        </p:txBody>
      </p:sp>
      <p:sp>
        <p:nvSpPr>
          <p:cNvPr id="9222" name="Rectangle 19"/>
          <p:cNvSpPr>
            <a:spLocks noChangeArrowheads="1"/>
          </p:cNvSpPr>
          <p:nvPr/>
        </p:nvSpPr>
        <p:spPr bwMode="auto">
          <a:xfrm>
            <a:off x="522288" y="692150"/>
            <a:ext cx="8823322" cy="213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>
                <a:solidFill>
                  <a:schemeClr val="tx1"/>
                </a:solidFill>
              </a:rPr>
              <a:t>Various web technologies are rushing into TV</a:t>
            </a:r>
            <a:r>
              <a:rPr kumimoji="0" lang="ko-KR" altLang="en-US" sz="1800" b="1" dirty="0">
                <a:solidFill>
                  <a:schemeClr val="tx1"/>
                </a:solidFill>
              </a:rPr>
              <a:t>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p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latforms </a:t>
            </a:r>
            <a:r>
              <a:rPr kumimoji="0" lang="en-US" altLang="ko-KR" sz="1800" b="1" dirty="0">
                <a:solidFill>
                  <a:schemeClr val="tx1"/>
                </a:solidFill>
              </a:rPr>
              <a:t>recently. 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But from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the user’s </a:t>
            </a:r>
            <a:r>
              <a:rPr kumimoji="0" lang="en-US" altLang="ko-KR" sz="1800" b="1" dirty="0">
                <a:solidFill>
                  <a:schemeClr val="tx1"/>
                </a:solidFill>
              </a:rPr>
              <a:t>point of view,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applications seem </a:t>
            </a:r>
            <a:r>
              <a:rPr kumimoji="0" lang="en-US" altLang="ko-KR" sz="1800" b="1" dirty="0">
                <a:solidFill>
                  <a:schemeClr val="tx1"/>
                </a:solidFill>
              </a:rPr>
              <a:t>almost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the same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.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endParaRPr kumimoji="0" lang="en-US" altLang="ko-KR" sz="1800" b="1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Content providers and TV makers need to support multiple solutions for 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seemingly same applications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.</a:t>
            </a:r>
            <a:endParaRPr kumimoji="0" lang="en-US" altLang="ko-KR" sz="1800" b="1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And, compared to PC’s and smart phones, TV’s hardware resources/performance is limited.</a:t>
            </a:r>
            <a:endParaRPr kumimoji="0" lang="en-US" altLang="ko-KR" sz="1800" b="1" dirty="0" smtClean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0276" y="3023958"/>
            <a:ext cx="945572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/>
              <a:t>For </a:t>
            </a:r>
            <a:r>
              <a:rPr kumimoji="0" lang="en-US" altLang="ko-KR" sz="1800" b="1" dirty="0" smtClean="0"/>
              <a:t>these reasons, </a:t>
            </a:r>
            <a:r>
              <a:rPr kumimoji="0" lang="en-US" altLang="ko-KR" sz="1800" b="1" dirty="0" smtClean="0"/>
              <a:t>TV makers want to </a:t>
            </a:r>
            <a:r>
              <a:rPr kumimoji="0" lang="en-US" altLang="ko-KR" sz="1800" b="1" dirty="0" smtClean="0"/>
              <a:t>have a </a:t>
            </a:r>
            <a:r>
              <a:rPr kumimoji="0" lang="en-US" altLang="ko-KR" sz="1800" b="1" dirty="0" smtClean="0">
                <a:solidFill>
                  <a:srgbClr val="FF0000"/>
                </a:solidFill>
              </a:rPr>
              <a:t>single</a:t>
            </a:r>
            <a:r>
              <a:rPr kumimoji="0" lang="en-US" altLang="ko-KR" sz="1800" b="1" dirty="0" smtClean="0"/>
              <a:t> solution.</a:t>
            </a:r>
          </a:p>
          <a:p>
            <a:pPr marL="180975" lvl="0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/>
              <a:t>We think W3C is the safest place to have </a:t>
            </a:r>
            <a:r>
              <a:rPr kumimoji="0" lang="en-US" altLang="ko-KR" sz="1800" b="1" dirty="0" smtClean="0"/>
              <a:t>a baseline </a:t>
            </a:r>
            <a:r>
              <a:rPr kumimoji="0" lang="en-US" altLang="ko-KR" sz="1800" b="1" dirty="0" smtClean="0"/>
              <a:t>platform because of its </a:t>
            </a:r>
            <a:r>
              <a:rPr kumimoji="0" lang="en-US" altLang="ko-KR" sz="1800" b="1" dirty="0" smtClean="0">
                <a:solidFill>
                  <a:srgbClr val="FF0000"/>
                </a:solidFill>
              </a:rPr>
              <a:t>RF</a:t>
            </a:r>
            <a:r>
              <a:rPr kumimoji="0" lang="en-US" altLang="ko-KR" sz="1800" b="1" dirty="0" smtClean="0"/>
              <a:t> policy. </a:t>
            </a:r>
          </a:p>
        </p:txBody>
      </p:sp>
      <p:grpSp>
        <p:nvGrpSpPr>
          <p:cNvPr id="10" name="그룹 9"/>
          <p:cNvGrpSpPr/>
          <p:nvPr/>
        </p:nvGrpSpPr>
        <p:grpSpPr>
          <a:xfrm>
            <a:off x="443612" y="3936491"/>
            <a:ext cx="9262048" cy="2300899"/>
            <a:chOff x="443612" y="3735409"/>
            <a:chExt cx="9262048" cy="2300899"/>
          </a:xfrm>
        </p:grpSpPr>
        <p:sp>
          <p:nvSpPr>
            <p:cNvPr id="8" name="직사각형 7"/>
            <p:cNvSpPr/>
            <p:nvPr/>
          </p:nvSpPr>
          <p:spPr>
            <a:xfrm>
              <a:off x="443612" y="3735409"/>
              <a:ext cx="9262048" cy="7017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975" lvl="0" indent="-180975" algn="l" eaLnBrk="1" hangingPunct="1">
                <a:lnSpc>
                  <a:spcPct val="110000"/>
                </a:lnSpc>
                <a:spcBef>
                  <a:spcPct val="0"/>
                </a:spcBef>
              </a:pPr>
              <a:r>
                <a:rPr kumimoji="0" lang="en-US" altLang="ko-KR" sz="1800" b="1" dirty="0" smtClean="0"/>
                <a:t>We need to prioritize to meet immediate market needs on the basis of </a:t>
              </a:r>
            </a:p>
            <a:p>
              <a:pPr marL="180975" lvl="0" indent="-180975" algn="l" eaLnBrk="1" hangingPunct="1">
                <a:lnSpc>
                  <a:spcPct val="110000"/>
                </a:lnSpc>
                <a:spcBef>
                  <a:spcPct val="0"/>
                </a:spcBef>
              </a:pPr>
              <a:r>
                <a:rPr kumimoji="0" lang="en-US" altLang="ko-KR" sz="1800" b="1" dirty="0" smtClean="0"/>
                <a:t>practical possibilities.</a:t>
              </a: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450277" y="4725180"/>
              <a:ext cx="8325918" cy="13111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altLang="ko-KR" sz="1800" b="1" dirty="0" smtClean="0"/>
                <a:t>The  </a:t>
              </a:r>
              <a:r>
                <a:rPr lang="en-US" altLang="ko-KR" sz="1800" b="1" dirty="0" smtClean="0"/>
                <a:t>success </a:t>
              </a:r>
              <a:r>
                <a:rPr lang="en-US" altLang="ko-KR" sz="1800" b="1" dirty="0" smtClean="0"/>
                <a:t>of  </a:t>
              </a:r>
              <a:r>
                <a:rPr lang="en-US" altLang="ko-KR" sz="1800" b="1" dirty="0" smtClean="0"/>
                <a:t>this </a:t>
              </a:r>
              <a:r>
                <a:rPr lang="en-US" altLang="ko-KR" sz="1800" b="1" dirty="0" smtClean="0"/>
                <a:t>activity  is  a </a:t>
              </a:r>
              <a:r>
                <a:rPr lang="en-US" altLang="ko-KR" sz="1800" b="1" dirty="0" smtClean="0"/>
                <a:t>matter of </a:t>
              </a:r>
              <a:r>
                <a:rPr lang="en-US" altLang="ko-KR" sz="1800" b="1" dirty="0" smtClean="0"/>
                <a:t>time</a:t>
              </a:r>
              <a:r>
                <a:rPr lang="en-US" altLang="ko-KR" sz="1800" b="1" dirty="0" smtClean="0"/>
                <a:t>, not </a:t>
              </a:r>
              <a:r>
                <a:rPr lang="en-US" altLang="ko-KR" sz="1800" b="1" dirty="0" smtClean="0"/>
                <a:t>a </a:t>
              </a:r>
              <a:r>
                <a:rPr lang="en-US" altLang="ko-KR" sz="1800" b="1" dirty="0" smtClean="0"/>
                <a:t>matter of </a:t>
              </a:r>
              <a:r>
                <a:rPr lang="en-US" altLang="ko-KR" sz="1800" b="1" dirty="0" smtClean="0"/>
                <a:t>technical </a:t>
              </a:r>
              <a:r>
                <a:rPr lang="en-US" altLang="ko-KR" sz="1800" b="1" dirty="0" smtClean="0"/>
                <a:t>expertise to make advanced </a:t>
              </a:r>
              <a:r>
                <a:rPr lang="en-US" altLang="ko-KR" sz="1800" b="1" dirty="0" smtClean="0"/>
                <a:t>one</a:t>
              </a:r>
              <a:r>
                <a:rPr lang="en-US" altLang="ko-KR" sz="1800" b="1" dirty="0" smtClean="0"/>
                <a:t>. </a:t>
              </a:r>
              <a:endParaRPr lang="en-US" altLang="ko-KR" sz="1800" b="1" dirty="0" smtClean="0"/>
            </a:p>
            <a:p>
              <a:pPr algn="l"/>
              <a:r>
                <a:rPr lang="en-US" altLang="ko-KR" sz="1800" b="1" dirty="0" smtClean="0"/>
                <a:t>After successful baseline profiling that minimizes </a:t>
              </a:r>
              <a:r>
                <a:rPr lang="en-US" altLang="ko-KR" sz="1800" b="1" dirty="0" smtClean="0"/>
                <a:t>fragmentation,</a:t>
              </a:r>
            </a:p>
            <a:p>
              <a:pPr algn="l"/>
              <a:r>
                <a:rPr lang="en-US" altLang="ko-KR" sz="1800" b="1" dirty="0" smtClean="0"/>
                <a:t>further technical advancement could be accomplished.</a:t>
              </a:r>
              <a:endParaRPr lang="en-US" altLang="ko-KR" sz="18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Priorities and Next steps</a:t>
            </a:r>
          </a:p>
        </p:txBody>
      </p:sp>
      <p:sp>
        <p:nvSpPr>
          <p:cNvPr id="9222" name="Rectangle 19"/>
          <p:cNvSpPr>
            <a:spLocks noChangeArrowheads="1"/>
          </p:cNvSpPr>
          <p:nvPr/>
        </p:nvSpPr>
        <p:spPr bwMode="auto">
          <a:xfrm>
            <a:off x="522288" y="891991"/>
            <a:ext cx="8823322" cy="243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1. Video application on HTTP adaptive streaming and DRM at HTML5 video tag.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      Next step : Formulate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 task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orce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within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Web and TV IG (or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jump start a WG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)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handle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RF issues with other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SDOs (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MPEG, 3GPP) and individual companies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elaborate on use cases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to which extent we should go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   a. </a:t>
            </a:r>
            <a:r>
              <a:rPr kumimoji="0" lang="en-US" altLang="ko-KR" sz="1800" dirty="0" err="1" smtClean="0">
                <a:solidFill>
                  <a:schemeClr val="tx1"/>
                </a:solidFill>
              </a:rPr>
              <a:t>VoD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only or include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live feed</a:t>
            </a:r>
            <a:endParaRPr kumimoji="0" lang="en-US" altLang="ko-KR" sz="1800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   b. No DRM or include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DRM.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If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include DRM,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to what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extent?</a:t>
            </a:r>
            <a:endParaRPr kumimoji="0" lang="en-US" altLang="ko-KR" sz="1800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   c. Manifest selection,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codec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selection, necessary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JavaScript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API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deadline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by end of March, then decide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on WG</a:t>
            </a:r>
            <a:endParaRPr kumimoji="0" lang="en-US" altLang="ko-KR" sz="1800" dirty="0" smtClean="0">
              <a:solidFill>
                <a:schemeClr val="tx1"/>
              </a:solidFill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522288" y="3501010"/>
            <a:ext cx="8823322" cy="213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2. Interaction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between TV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and other devices by extending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J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avaScript API.</a:t>
            </a:r>
            <a:endParaRPr kumimoji="0" lang="en-US" altLang="ko-KR" sz="1800" b="1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      Next step : Formulate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 task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orce within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Web and TV IG (or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jump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start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 WG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)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handle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RF issues with other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SDOs (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OIPF?)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elaborate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use case for interaction TV and other devices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   a. other devices act as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a controller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for TV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	          b. N-Screen content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sharing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between TV and other devices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deadline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by end of March, then decide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on WG</a:t>
            </a:r>
            <a:endParaRPr kumimoji="0" lang="en-US" altLang="ko-KR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Priorities and Next steps</a:t>
            </a:r>
          </a:p>
        </p:txBody>
      </p:sp>
      <p:sp>
        <p:nvSpPr>
          <p:cNvPr id="9222" name="Rectangle 19"/>
          <p:cNvSpPr>
            <a:spLocks noChangeArrowheads="1"/>
          </p:cNvSpPr>
          <p:nvPr/>
        </p:nvSpPr>
        <p:spPr bwMode="auto">
          <a:xfrm>
            <a:off x="522288" y="891991"/>
            <a:ext cx="8823322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3. TV profiling for HTML tag, CSS attributes,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and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J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avaScript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API.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      Next step :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Formulate a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ask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orce within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Web and TV IG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study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other SDO’s trial and extract common profiling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requirements</a:t>
            </a:r>
            <a:endParaRPr kumimoji="0" lang="en-US" altLang="ko-KR" sz="1800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>
                <a:solidFill>
                  <a:schemeClr val="tx1"/>
                </a:solidFill>
              </a:rPr>
              <a:t>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         - elaborate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on general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Web TV use cases and identify which part will be profiled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	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deadline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by end of March, then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decide on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WG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522288" y="3501010"/>
            <a:ext cx="8823322" cy="213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4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Security considerations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of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Web technologies that are vulnerable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to malicious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attacks (TV is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the most stable device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).</a:t>
            </a:r>
            <a:endParaRPr kumimoji="0" lang="en-US" altLang="ko-KR" sz="1800" b="1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      Next step : Formulate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 task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orce within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Web and TV IG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elaborate on use cases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that require robustness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   a. to prevent malicious code (exploit CPU/memory, cause hang, leak security)  </a:t>
            </a: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	          b. to prevent application security (illegal use of paid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apps)</a:t>
            </a:r>
            <a:endParaRPr kumimoji="0" lang="en-US" altLang="ko-KR" sz="1800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dirty="0" smtClean="0">
                <a:solidFill>
                  <a:schemeClr val="tx1"/>
                </a:solidFill>
              </a:rPr>
              <a:t>         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- deadline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by end of March, then decide </a:t>
            </a:r>
            <a:r>
              <a:rPr kumimoji="0" lang="en-US" altLang="ko-KR" sz="1800" dirty="0" smtClean="0">
                <a:solidFill>
                  <a:schemeClr val="tx1"/>
                </a:solidFill>
              </a:rPr>
              <a:t>on WG</a:t>
            </a:r>
            <a:endParaRPr kumimoji="0" lang="en-US" altLang="ko-KR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Priorities and Next steps</a:t>
            </a:r>
          </a:p>
        </p:txBody>
      </p:sp>
      <p:sp>
        <p:nvSpPr>
          <p:cNvPr id="9222" name="Rectangle 19"/>
          <p:cNvSpPr>
            <a:spLocks noChangeArrowheads="1"/>
          </p:cNvSpPr>
          <p:nvPr/>
        </p:nvSpPr>
        <p:spPr bwMode="auto">
          <a:xfrm>
            <a:off x="522288" y="891991"/>
            <a:ext cx="8823322" cy="91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5. Make a good developer guide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for content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providers who are willing  to give 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their content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on TV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screens</a:t>
            </a:r>
            <a:endParaRPr kumimoji="0" lang="en-US" altLang="ko-KR" sz="1800" b="1" dirty="0" smtClean="0">
              <a:solidFill>
                <a:schemeClr val="tx1"/>
              </a:solidFill>
            </a:endParaRPr>
          </a:p>
          <a:p>
            <a:pPr marL="180975" indent="-180975" algn="l" eaLnBrk="1" hangingPunct="1">
              <a:lnSpc>
                <a:spcPct val="110000"/>
              </a:lnSpc>
              <a:spcBef>
                <a:spcPct val="0"/>
              </a:spcBef>
            </a:pPr>
            <a:r>
              <a:rPr kumimoji="0" lang="en-US" altLang="ko-KR" sz="1800" b="1" dirty="0" smtClean="0">
                <a:solidFill>
                  <a:schemeClr val="tx1"/>
                </a:solidFill>
              </a:rPr>
              <a:t>      Next step : After finalizing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1, 2, 3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and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4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at IG, </a:t>
            </a:r>
            <a:r>
              <a:rPr kumimoji="0" lang="en-US" altLang="ko-KR" sz="1800" b="1" dirty="0" smtClean="0">
                <a:solidFill>
                  <a:schemeClr val="tx1"/>
                </a:solidFill>
              </a:rPr>
              <a:t>work on the developer guide.</a:t>
            </a:r>
            <a:endParaRPr kumimoji="0" lang="en-US" altLang="ko-KR" sz="1800" dirty="0" smtClean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25937" y="2924246"/>
            <a:ext cx="9106019" cy="23637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800" b="1" dirty="0" smtClean="0"/>
              <a:t>We hope all the necessary work including specification/profiling, </a:t>
            </a:r>
          </a:p>
          <a:p>
            <a:r>
              <a:rPr kumimoji="0" lang="en-US" altLang="ko-KR" sz="1800" b="1" dirty="0" smtClean="0"/>
              <a:t>implementation and test suite </a:t>
            </a:r>
            <a:r>
              <a:rPr kumimoji="0" lang="en-US" altLang="ko-KR" sz="1800" b="1" dirty="0" smtClean="0"/>
              <a:t>can be done </a:t>
            </a:r>
            <a:r>
              <a:rPr kumimoji="0" lang="en-US" altLang="ko-KR" sz="1800" b="1" dirty="0" smtClean="0"/>
              <a:t>in </a:t>
            </a:r>
            <a:r>
              <a:rPr kumimoji="0" lang="en-US" altLang="ko-KR" sz="1800" b="1" dirty="0" smtClean="0"/>
              <a:t>a 1 </a:t>
            </a:r>
            <a:r>
              <a:rPr kumimoji="0" lang="en-US" altLang="ko-KR" sz="1800" b="1" dirty="0" smtClean="0"/>
              <a:t>or 2 year time frame.</a:t>
            </a:r>
          </a:p>
          <a:p>
            <a:endParaRPr kumimoji="0" lang="en-US" altLang="ko-KR" sz="1800" b="1" dirty="0" smtClean="0"/>
          </a:p>
          <a:p>
            <a:r>
              <a:rPr kumimoji="0" lang="en-US" altLang="ko-KR" sz="1800" b="1" dirty="0" smtClean="0"/>
              <a:t>If we lose this </a:t>
            </a:r>
            <a:r>
              <a:rPr kumimoji="0" lang="en-US" altLang="ko-KR" sz="1800" b="1" dirty="0" smtClean="0"/>
              <a:t>window of time</a:t>
            </a:r>
            <a:r>
              <a:rPr kumimoji="0" lang="en-US" altLang="ko-KR" sz="1800" b="1" dirty="0" smtClean="0"/>
              <a:t>, </a:t>
            </a:r>
            <a:r>
              <a:rPr kumimoji="0" lang="en-US" altLang="ko-KR" sz="1800" b="1" dirty="0" smtClean="0"/>
              <a:t>the Web </a:t>
            </a:r>
            <a:r>
              <a:rPr kumimoji="0" lang="en-US" altLang="ko-KR" sz="1800" b="1" dirty="0" smtClean="0"/>
              <a:t>TV environment will </a:t>
            </a:r>
            <a:r>
              <a:rPr kumimoji="0" lang="en-US" altLang="ko-KR" sz="1800" b="1" dirty="0" smtClean="0"/>
              <a:t>become </a:t>
            </a:r>
            <a:r>
              <a:rPr kumimoji="0" lang="en-US" altLang="ko-KR" sz="1800" b="1" dirty="0" smtClean="0"/>
              <a:t>very chaotic.</a:t>
            </a:r>
          </a:p>
          <a:p>
            <a:endParaRPr kumimoji="0" lang="en-US" altLang="ko-KR" sz="1800" b="1" dirty="0" smtClean="0"/>
          </a:p>
          <a:p>
            <a:r>
              <a:rPr kumimoji="0" lang="en-US" altLang="ko-KR" sz="1800" b="1" dirty="0" smtClean="0"/>
              <a:t>As TV </a:t>
            </a:r>
            <a:r>
              <a:rPr kumimoji="0" lang="en-US" altLang="ko-KR" sz="1800" b="1" dirty="0" smtClean="0"/>
              <a:t>makers, </a:t>
            </a:r>
            <a:r>
              <a:rPr kumimoji="0" lang="en-US" altLang="ko-KR" sz="1800" b="1" dirty="0" smtClean="0"/>
              <a:t>we </a:t>
            </a:r>
            <a:r>
              <a:rPr kumimoji="0" lang="en-US" altLang="ko-KR" sz="1800" b="1" dirty="0" smtClean="0"/>
              <a:t>will </a:t>
            </a:r>
            <a:r>
              <a:rPr kumimoji="0" lang="en-US" altLang="ko-KR" sz="1800" b="1" dirty="0" smtClean="0"/>
              <a:t>actively </a:t>
            </a:r>
            <a:r>
              <a:rPr kumimoji="0" lang="en-US" altLang="ko-KR" sz="1800" b="1" dirty="0" smtClean="0"/>
              <a:t>contribute </a:t>
            </a:r>
            <a:r>
              <a:rPr kumimoji="0" lang="en-US" altLang="ko-KR" sz="1800" b="1" dirty="0" smtClean="0"/>
              <a:t>to these activities and </a:t>
            </a:r>
            <a:endParaRPr kumimoji="0" lang="en-US" altLang="ko-KR" sz="1800" b="1" dirty="0" smtClean="0"/>
          </a:p>
          <a:p>
            <a:r>
              <a:rPr kumimoji="0" lang="en-US" altLang="ko-KR" sz="1800" b="1" dirty="0" smtClean="0"/>
              <a:t>kindly </a:t>
            </a:r>
            <a:r>
              <a:rPr kumimoji="0" lang="en-US" altLang="ko-KR" sz="1800" b="1" dirty="0" smtClean="0"/>
              <a:t>request cooperation </a:t>
            </a:r>
            <a:r>
              <a:rPr kumimoji="0" lang="en-US" altLang="ko-KR" sz="1800" b="1" dirty="0" smtClean="0"/>
              <a:t>from </a:t>
            </a:r>
            <a:r>
              <a:rPr kumimoji="0" lang="en-US" altLang="ko-KR" sz="1800" b="1" dirty="0" smtClean="0"/>
              <a:t>the web industry.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ChangeArrowheads="1"/>
          </p:cNvSpPr>
          <p:nvPr/>
        </p:nvSpPr>
        <p:spPr bwMode="auto">
          <a:xfrm>
            <a:off x="1908175" y="2792413"/>
            <a:ext cx="599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en-US" altLang="ko-KR" sz="5000">
                <a:solidFill>
                  <a:schemeClr val="tx1"/>
                </a:solidFill>
              </a:rPr>
              <a:t>End of Document</a:t>
            </a: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7329488" y="311150"/>
            <a:ext cx="2382837" cy="28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ko-KR" b="1"/>
              <a:t>Sub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전자">
  <a:themeElements>
    <a:clrScheme name="sw센터 문서양식(GP248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w센터 문서양식(GP248)">
      <a:majorFont>
        <a:latin typeface="Arial"/>
        <a:ea typeface="돋움"/>
        <a:cs typeface=""/>
      </a:majorFont>
      <a:minorFont>
        <a:latin typeface="Arial"/>
        <a:ea typeface="돋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177800" marR="0" indent="-177800" algn="ctr" defTabSz="855663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돋움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177800" marR="0" indent="-177800" algn="ctr" defTabSz="855663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돋움" pitchFamily="50" charset="-127"/>
          </a:defRPr>
        </a:defPPr>
      </a:lstStyle>
    </a:lnDef>
  </a:objectDefaults>
  <a:extraClrSchemeLst>
    <a:extraClrScheme>
      <a:clrScheme name="sw센터 문서양식(GP248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w센터 문서양식(GP248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w센터 문서양식(GP248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w센터 문서양식(GP248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w센터 문서양식(GP248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w센터 문서양식(GP248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w센터 문서양식(GP248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60557</TotalTime>
  <Words>810</Words>
  <Application>Microsoft Office PowerPoint</Application>
  <PresentationFormat>A4 용지(210x297mm)</PresentationFormat>
  <Paragraphs>107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굴림</vt:lpstr>
      <vt:lpstr>Arial</vt:lpstr>
      <vt:lpstr>돋움</vt:lpstr>
      <vt:lpstr>Wingdings</vt:lpstr>
      <vt:lpstr>LG전자</vt:lpstr>
      <vt:lpstr>Setting Priorities and Next Steps - from TV makers point of view</vt:lpstr>
      <vt:lpstr>1. Historical Background</vt:lpstr>
      <vt:lpstr>2. Current Technical Environment around TV</vt:lpstr>
      <vt:lpstr>3. Difficulties for Smart TV Business and Suggestions to Overcome</vt:lpstr>
      <vt:lpstr>4. Priorities and Next steps</vt:lpstr>
      <vt:lpstr>4. Priorities and Next steps</vt:lpstr>
      <vt:lpstr>4. Priorities and Next steps</vt:lpstr>
      <vt:lpstr>슬라이드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이현재</cp:lastModifiedBy>
  <cp:revision>13897</cp:revision>
  <cp:lastPrinted>1601-01-01T00:00:00Z</cp:lastPrinted>
  <dcterms:created xsi:type="dcterms:W3CDTF">1601-01-01T00:00:00Z</dcterms:created>
  <dcterms:modified xsi:type="dcterms:W3CDTF">2011-02-09T10:23:10Z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